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89" r:id="rId4"/>
  </p:sldMasterIdLst>
  <p:notesMasterIdLst>
    <p:notesMasterId r:id="rId45"/>
  </p:notesMasterIdLst>
  <p:handoutMasterIdLst>
    <p:handoutMasterId r:id="rId46"/>
  </p:handoutMasterIdLst>
  <p:sldIdLst>
    <p:sldId id="1145" r:id="rId5"/>
    <p:sldId id="1205" r:id="rId6"/>
    <p:sldId id="1158" r:id="rId7"/>
    <p:sldId id="1204" r:id="rId8"/>
    <p:sldId id="1203" r:id="rId9"/>
    <p:sldId id="1191" r:id="rId10"/>
    <p:sldId id="1193" r:id="rId11"/>
    <p:sldId id="1197" r:id="rId12"/>
    <p:sldId id="1198" r:id="rId13"/>
    <p:sldId id="1199" r:id="rId14"/>
    <p:sldId id="1210" r:id="rId15"/>
    <p:sldId id="1211" r:id="rId16"/>
    <p:sldId id="1215" r:id="rId17"/>
    <p:sldId id="1216" r:id="rId18"/>
    <p:sldId id="1217" r:id="rId19"/>
    <p:sldId id="1213" r:id="rId20"/>
    <p:sldId id="1214" r:id="rId21"/>
    <p:sldId id="1212" r:id="rId22"/>
    <p:sldId id="1206" r:id="rId23"/>
    <p:sldId id="1207" r:id="rId24"/>
    <p:sldId id="1208" r:id="rId25"/>
    <p:sldId id="1209" r:id="rId26"/>
    <p:sldId id="1202" r:id="rId27"/>
    <p:sldId id="1177" r:id="rId28"/>
    <p:sldId id="1174" r:id="rId29"/>
    <p:sldId id="1175" r:id="rId30"/>
    <p:sldId id="1176" r:id="rId31"/>
    <p:sldId id="1184" r:id="rId32"/>
    <p:sldId id="1200" r:id="rId33"/>
    <p:sldId id="1185" r:id="rId34"/>
    <p:sldId id="1178" r:id="rId35"/>
    <p:sldId id="1182" r:id="rId36"/>
    <p:sldId id="1179" r:id="rId37"/>
    <p:sldId id="1218" r:id="rId38"/>
    <p:sldId id="1180" r:id="rId39"/>
    <p:sldId id="1189" r:id="rId40"/>
    <p:sldId id="1181" r:id="rId41"/>
    <p:sldId id="1219" r:id="rId42"/>
    <p:sldId id="1161" r:id="rId43"/>
    <p:sldId id="1201"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1145"/>
            <p14:sldId id="1205"/>
            <p14:sldId id="1158"/>
            <p14:sldId id="1204"/>
            <p14:sldId id="1203"/>
            <p14:sldId id="1191"/>
            <p14:sldId id="1193"/>
            <p14:sldId id="1197"/>
            <p14:sldId id="1198"/>
            <p14:sldId id="1199"/>
            <p14:sldId id="1210"/>
            <p14:sldId id="1211"/>
            <p14:sldId id="1215"/>
            <p14:sldId id="1216"/>
            <p14:sldId id="1217"/>
            <p14:sldId id="1213"/>
            <p14:sldId id="1214"/>
            <p14:sldId id="1212"/>
            <p14:sldId id="1206"/>
            <p14:sldId id="1207"/>
            <p14:sldId id="1208"/>
            <p14:sldId id="1209"/>
            <p14:sldId id="1202"/>
            <p14:sldId id="1177"/>
            <p14:sldId id="1174"/>
            <p14:sldId id="1175"/>
            <p14:sldId id="1176"/>
            <p14:sldId id="1184"/>
            <p14:sldId id="1200"/>
            <p14:sldId id="1185"/>
            <p14:sldId id="1178"/>
            <p14:sldId id="1182"/>
            <p14:sldId id="1179"/>
            <p14:sldId id="1218"/>
            <p14:sldId id="1180"/>
            <p14:sldId id="1189"/>
            <p14:sldId id="1181"/>
            <p14:sldId id="1219"/>
            <p14:sldId id="1161"/>
            <p14:sldId id="120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CB33"/>
    <a:srgbClr val="336699"/>
    <a:srgbClr val="693A77"/>
    <a:srgbClr val="008542"/>
    <a:srgbClr val="068947"/>
    <a:srgbClr val="3C7EA3"/>
    <a:srgbClr val="047EB7"/>
    <a:srgbClr val="5CB0D5"/>
    <a:srgbClr val="6F9BB5"/>
    <a:srgbClr val="334D6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C06EB-C7D5-4739-9B9D-3353D73356A8}" v="277" dt="2024-09-11T14:32:16.306"/>
  </p1510:revLst>
</p1510:revInfo>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63338" autoAdjust="0"/>
  </p:normalViewPr>
  <p:slideViewPr>
    <p:cSldViewPr>
      <p:cViewPr varScale="1">
        <p:scale>
          <a:sx n="40" d="100"/>
          <a:sy n="40" d="100"/>
        </p:scale>
        <p:origin x="1008" y="36"/>
      </p:cViewPr>
      <p:guideLst>
        <p:guide orient="horz" pos="2160"/>
        <p:guide pos="2880"/>
      </p:guideLst>
    </p:cSldViewPr>
  </p:slideViewPr>
  <p:outlineViewPr>
    <p:cViewPr>
      <p:scale>
        <a:sx n="33" d="100"/>
        <a:sy n="33" d="100"/>
      </p:scale>
      <p:origin x="0" y="-1542"/>
    </p:cViewPr>
  </p:outlineViewPr>
  <p:notesTextViewPr>
    <p:cViewPr>
      <p:scale>
        <a:sx n="3" d="2"/>
        <a:sy n="3" d="2"/>
      </p:scale>
      <p:origin x="0" y="0"/>
    </p:cViewPr>
  </p:notesTextViewPr>
  <p:sorterViewPr>
    <p:cViewPr>
      <p:scale>
        <a:sx n="125" d="100"/>
        <a:sy n="125" d="100"/>
      </p:scale>
      <p:origin x="0" y="-1242"/>
    </p:cViewPr>
  </p:sorterViewPr>
  <p:notesViewPr>
    <p:cSldViewPr>
      <p:cViewPr varScale="1">
        <p:scale>
          <a:sx n="67" d="100"/>
          <a:sy n="67" d="100"/>
        </p:scale>
        <p:origin x="327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928C8-C517-420F-9DD0-D2CE757C942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A8748CD-D655-4507-8CFC-2DF4B007538D}">
      <dgm:prSet/>
      <dgm:spPr/>
      <dgm:t>
        <a:bodyPr/>
        <a:lstStyle/>
        <a:p>
          <a:r>
            <a:rPr lang="en-US"/>
            <a:t>Federal Legislative Update</a:t>
          </a:r>
        </a:p>
      </dgm:t>
    </dgm:pt>
    <dgm:pt modelId="{D9843192-6D2B-4E5E-86FE-369DE8AC7B2B}" type="parTrans" cxnId="{B18BEF94-AE02-4A62-B23C-A376EC7508E7}">
      <dgm:prSet/>
      <dgm:spPr/>
      <dgm:t>
        <a:bodyPr/>
        <a:lstStyle/>
        <a:p>
          <a:endParaRPr lang="en-US"/>
        </a:p>
      </dgm:t>
    </dgm:pt>
    <dgm:pt modelId="{91E82371-F7E3-4B63-9772-BCEF0BC03F69}" type="sibTrans" cxnId="{B18BEF94-AE02-4A62-B23C-A376EC7508E7}">
      <dgm:prSet/>
      <dgm:spPr/>
      <dgm:t>
        <a:bodyPr/>
        <a:lstStyle/>
        <a:p>
          <a:endParaRPr lang="en-US"/>
        </a:p>
      </dgm:t>
    </dgm:pt>
    <dgm:pt modelId="{EECB26C2-0D52-45CF-B80D-3D076200F638}">
      <dgm:prSet/>
      <dgm:spPr/>
      <dgm:t>
        <a:bodyPr/>
        <a:lstStyle/>
        <a:p>
          <a:r>
            <a:rPr lang="en-US"/>
            <a:t>National Public Policy Update</a:t>
          </a:r>
        </a:p>
      </dgm:t>
    </dgm:pt>
    <dgm:pt modelId="{A3A4DE35-C301-4F47-9B98-FE42D8164014}" type="parTrans" cxnId="{0F595A34-2692-416E-BBA8-FA28C3924A22}">
      <dgm:prSet/>
      <dgm:spPr/>
      <dgm:t>
        <a:bodyPr/>
        <a:lstStyle/>
        <a:p>
          <a:endParaRPr lang="en-US"/>
        </a:p>
      </dgm:t>
    </dgm:pt>
    <dgm:pt modelId="{9FE578B0-F390-41C3-A599-561C23E5C51B}" type="sibTrans" cxnId="{0F595A34-2692-416E-BBA8-FA28C3924A22}">
      <dgm:prSet/>
      <dgm:spPr/>
      <dgm:t>
        <a:bodyPr/>
        <a:lstStyle/>
        <a:p>
          <a:endParaRPr lang="en-US"/>
        </a:p>
      </dgm:t>
    </dgm:pt>
    <dgm:pt modelId="{79BFD07F-2609-42B4-98EC-B17C2B4BA46E}">
      <dgm:prSet/>
      <dgm:spPr/>
      <dgm:t>
        <a:bodyPr/>
        <a:lstStyle/>
        <a:p>
          <a:r>
            <a:rPr lang="en-US"/>
            <a:t>State Legislative Update</a:t>
          </a:r>
        </a:p>
      </dgm:t>
    </dgm:pt>
    <dgm:pt modelId="{817FF756-6335-4BB2-8297-A5E80E311D41}" type="parTrans" cxnId="{6D4834DF-AD1D-40E2-A9EE-A698E73A7AFA}">
      <dgm:prSet/>
      <dgm:spPr/>
      <dgm:t>
        <a:bodyPr/>
        <a:lstStyle/>
        <a:p>
          <a:endParaRPr lang="en-US"/>
        </a:p>
      </dgm:t>
    </dgm:pt>
    <dgm:pt modelId="{C419E0AD-AC54-4D4A-8C4D-1FFEBCC9421D}" type="sibTrans" cxnId="{6D4834DF-AD1D-40E2-A9EE-A698E73A7AFA}">
      <dgm:prSet/>
      <dgm:spPr/>
      <dgm:t>
        <a:bodyPr/>
        <a:lstStyle/>
        <a:p>
          <a:endParaRPr lang="en-US"/>
        </a:p>
      </dgm:t>
    </dgm:pt>
    <dgm:pt modelId="{6AA51080-DE4B-474D-BE2C-970D90EA0CF0}" type="pres">
      <dgm:prSet presAssocID="{7BB928C8-C517-420F-9DD0-D2CE757C942D}" presName="root" presStyleCnt="0">
        <dgm:presLayoutVars>
          <dgm:dir/>
          <dgm:resizeHandles val="exact"/>
        </dgm:presLayoutVars>
      </dgm:prSet>
      <dgm:spPr/>
    </dgm:pt>
    <dgm:pt modelId="{CACF7F1D-9C0B-42EA-9A4B-02F274736BDA}" type="pres">
      <dgm:prSet presAssocID="{9A8748CD-D655-4507-8CFC-2DF4B007538D}" presName="compNode" presStyleCnt="0"/>
      <dgm:spPr/>
    </dgm:pt>
    <dgm:pt modelId="{398AE964-B1B6-47FA-B8DD-42D60CC1E912}" type="pres">
      <dgm:prSet presAssocID="{9A8748CD-D655-4507-8CFC-2DF4B007538D}" presName="bgRect" presStyleLbl="bgShp" presStyleIdx="0" presStyleCnt="3"/>
      <dgm:spPr/>
    </dgm:pt>
    <dgm:pt modelId="{1C86CFB7-2AA1-462E-A2F7-87CCD57F4923}" type="pres">
      <dgm:prSet presAssocID="{9A8748CD-D655-4507-8CFC-2DF4B00753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6CF07C21-D0EA-47E4-9608-08C48A5935CF}" type="pres">
      <dgm:prSet presAssocID="{9A8748CD-D655-4507-8CFC-2DF4B007538D}" presName="spaceRect" presStyleCnt="0"/>
      <dgm:spPr/>
    </dgm:pt>
    <dgm:pt modelId="{82E4105B-8E02-4F07-9954-FA7F0886D0CC}" type="pres">
      <dgm:prSet presAssocID="{9A8748CD-D655-4507-8CFC-2DF4B007538D}" presName="parTx" presStyleLbl="revTx" presStyleIdx="0" presStyleCnt="3">
        <dgm:presLayoutVars>
          <dgm:chMax val="0"/>
          <dgm:chPref val="0"/>
        </dgm:presLayoutVars>
      </dgm:prSet>
      <dgm:spPr/>
    </dgm:pt>
    <dgm:pt modelId="{DE85D80E-059A-4800-BD95-7FF3F481F76F}" type="pres">
      <dgm:prSet presAssocID="{91E82371-F7E3-4B63-9772-BCEF0BC03F69}" presName="sibTrans" presStyleCnt="0"/>
      <dgm:spPr/>
    </dgm:pt>
    <dgm:pt modelId="{8E4B1945-8DDF-43C3-A2C5-275633CF2031}" type="pres">
      <dgm:prSet presAssocID="{EECB26C2-0D52-45CF-B80D-3D076200F638}" presName="compNode" presStyleCnt="0"/>
      <dgm:spPr/>
    </dgm:pt>
    <dgm:pt modelId="{E0C044AE-4286-445D-8C1A-5D650EA428DE}" type="pres">
      <dgm:prSet presAssocID="{EECB26C2-0D52-45CF-B80D-3D076200F638}" presName="bgRect" presStyleLbl="bgShp" presStyleIdx="1" presStyleCnt="3"/>
      <dgm:spPr/>
    </dgm:pt>
    <dgm:pt modelId="{BCBCC66D-E8A0-4AFF-8375-B95685D6B122}" type="pres">
      <dgm:prSet presAssocID="{EECB26C2-0D52-45CF-B80D-3D076200F6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F220408-E7DB-4F8A-AAFF-155484AE38B6}" type="pres">
      <dgm:prSet presAssocID="{EECB26C2-0D52-45CF-B80D-3D076200F638}" presName="spaceRect" presStyleCnt="0"/>
      <dgm:spPr/>
    </dgm:pt>
    <dgm:pt modelId="{C31E2685-5C7E-46AE-ACED-579EC694A666}" type="pres">
      <dgm:prSet presAssocID="{EECB26C2-0D52-45CF-B80D-3D076200F638}" presName="parTx" presStyleLbl="revTx" presStyleIdx="1" presStyleCnt="3">
        <dgm:presLayoutVars>
          <dgm:chMax val="0"/>
          <dgm:chPref val="0"/>
        </dgm:presLayoutVars>
      </dgm:prSet>
      <dgm:spPr/>
    </dgm:pt>
    <dgm:pt modelId="{344CDBD6-CBB3-48CB-BCC2-6188C2FEAF8C}" type="pres">
      <dgm:prSet presAssocID="{9FE578B0-F390-41C3-A599-561C23E5C51B}" presName="sibTrans" presStyleCnt="0"/>
      <dgm:spPr/>
    </dgm:pt>
    <dgm:pt modelId="{54A01AA1-48C8-4AA2-A50F-C0CB01B94D3F}" type="pres">
      <dgm:prSet presAssocID="{79BFD07F-2609-42B4-98EC-B17C2B4BA46E}" presName="compNode" presStyleCnt="0"/>
      <dgm:spPr/>
    </dgm:pt>
    <dgm:pt modelId="{2C5F1582-2770-45EE-8DFC-0028C0A42853}" type="pres">
      <dgm:prSet presAssocID="{79BFD07F-2609-42B4-98EC-B17C2B4BA46E}" presName="bgRect" presStyleLbl="bgShp" presStyleIdx="2" presStyleCnt="3"/>
      <dgm:spPr/>
    </dgm:pt>
    <dgm:pt modelId="{3B21CB72-BD0A-40DB-8974-1542CE178FB4}" type="pres">
      <dgm:prSet presAssocID="{79BFD07F-2609-42B4-98EC-B17C2B4BA4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158D516F-5630-45E9-8D5E-7493B5B90771}" type="pres">
      <dgm:prSet presAssocID="{79BFD07F-2609-42B4-98EC-B17C2B4BA46E}" presName="spaceRect" presStyleCnt="0"/>
      <dgm:spPr/>
    </dgm:pt>
    <dgm:pt modelId="{664B6E6C-CE0A-4587-AAF3-85104F47B4FC}" type="pres">
      <dgm:prSet presAssocID="{79BFD07F-2609-42B4-98EC-B17C2B4BA46E}" presName="parTx" presStyleLbl="revTx" presStyleIdx="2" presStyleCnt="3">
        <dgm:presLayoutVars>
          <dgm:chMax val="0"/>
          <dgm:chPref val="0"/>
        </dgm:presLayoutVars>
      </dgm:prSet>
      <dgm:spPr/>
    </dgm:pt>
  </dgm:ptLst>
  <dgm:cxnLst>
    <dgm:cxn modelId="{F296D714-0CB7-4386-AD06-3B034BA6B955}" type="presOf" srcId="{EECB26C2-0D52-45CF-B80D-3D076200F638}" destId="{C31E2685-5C7E-46AE-ACED-579EC694A666}" srcOrd="0" destOrd="0" presId="urn:microsoft.com/office/officeart/2018/2/layout/IconVerticalSolidList"/>
    <dgm:cxn modelId="{08178F1C-F2EE-45F1-98CE-16B884FAAA17}" type="presOf" srcId="{79BFD07F-2609-42B4-98EC-B17C2B4BA46E}" destId="{664B6E6C-CE0A-4587-AAF3-85104F47B4FC}" srcOrd="0" destOrd="0" presId="urn:microsoft.com/office/officeart/2018/2/layout/IconVerticalSolidList"/>
    <dgm:cxn modelId="{D21B331E-AB7B-4671-98C0-5DB8902A7CC6}" type="presOf" srcId="{7BB928C8-C517-420F-9DD0-D2CE757C942D}" destId="{6AA51080-DE4B-474D-BE2C-970D90EA0CF0}" srcOrd="0" destOrd="0" presId="urn:microsoft.com/office/officeart/2018/2/layout/IconVerticalSolidList"/>
    <dgm:cxn modelId="{0F595A34-2692-416E-BBA8-FA28C3924A22}" srcId="{7BB928C8-C517-420F-9DD0-D2CE757C942D}" destId="{EECB26C2-0D52-45CF-B80D-3D076200F638}" srcOrd="1" destOrd="0" parTransId="{A3A4DE35-C301-4F47-9B98-FE42D8164014}" sibTransId="{9FE578B0-F390-41C3-A599-561C23E5C51B}"/>
    <dgm:cxn modelId="{BBF09353-A9D9-46A8-824E-30528BE473E6}" type="presOf" srcId="{9A8748CD-D655-4507-8CFC-2DF4B007538D}" destId="{82E4105B-8E02-4F07-9954-FA7F0886D0CC}" srcOrd="0" destOrd="0" presId="urn:microsoft.com/office/officeart/2018/2/layout/IconVerticalSolidList"/>
    <dgm:cxn modelId="{B18BEF94-AE02-4A62-B23C-A376EC7508E7}" srcId="{7BB928C8-C517-420F-9DD0-D2CE757C942D}" destId="{9A8748CD-D655-4507-8CFC-2DF4B007538D}" srcOrd="0" destOrd="0" parTransId="{D9843192-6D2B-4E5E-86FE-369DE8AC7B2B}" sibTransId="{91E82371-F7E3-4B63-9772-BCEF0BC03F69}"/>
    <dgm:cxn modelId="{6D4834DF-AD1D-40E2-A9EE-A698E73A7AFA}" srcId="{7BB928C8-C517-420F-9DD0-D2CE757C942D}" destId="{79BFD07F-2609-42B4-98EC-B17C2B4BA46E}" srcOrd="2" destOrd="0" parTransId="{817FF756-6335-4BB2-8297-A5E80E311D41}" sibTransId="{C419E0AD-AC54-4D4A-8C4D-1FFEBCC9421D}"/>
    <dgm:cxn modelId="{89BB9744-889F-459F-A31E-B5650EAF639B}" type="presParOf" srcId="{6AA51080-DE4B-474D-BE2C-970D90EA0CF0}" destId="{CACF7F1D-9C0B-42EA-9A4B-02F274736BDA}" srcOrd="0" destOrd="0" presId="urn:microsoft.com/office/officeart/2018/2/layout/IconVerticalSolidList"/>
    <dgm:cxn modelId="{33F74C06-60D2-4550-867D-7F11BDF51D72}" type="presParOf" srcId="{CACF7F1D-9C0B-42EA-9A4B-02F274736BDA}" destId="{398AE964-B1B6-47FA-B8DD-42D60CC1E912}" srcOrd="0" destOrd="0" presId="urn:microsoft.com/office/officeart/2018/2/layout/IconVerticalSolidList"/>
    <dgm:cxn modelId="{43FFFAC2-1168-45EE-9F87-57F2D3C392BB}" type="presParOf" srcId="{CACF7F1D-9C0B-42EA-9A4B-02F274736BDA}" destId="{1C86CFB7-2AA1-462E-A2F7-87CCD57F4923}" srcOrd="1" destOrd="0" presId="urn:microsoft.com/office/officeart/2018/2/layout/IconVerticalSolidList"/>
    <dgm:cxn modelId="{467A00EE-EB16-45E5-8961-0F2B8FB56217}" type="presParOf" srcId="{CACF7F1D-9C0B-42EA-9A4B-02F274736BDA}" destId="{6CF07C21-D0EA-47E4-9608-08C48A5935CF}" srcOrd="2" destOrd="0" presId="urn:microsoft.com/office/officeart/2018/2/layout/IconVerticalSolidList"/>
    <dgm:cxn modelId="{8176F919-BD89-4C26-A5D0-7F306C5D608B}" type="presParOf" srcId="{CACF7F1D-9C0B-42EA-9A4B-02F274736BDA}" destId="{82E4105B-8E02-4F07-9954-FA7F0886D0CC}" srcOrd="3" destOrd="0" presId="urn:microsoft.com/office/officeart/2018/2/layout/IconVerticalSolidList"/>
    <dgm:cxn modelId="{0C887276-BEC1-41FA-87C3-E4F397D515D0}" type="presParOf" srcId="{6AA51080-DE4B-474D-BE2C-970D90EA0CF0}" destId="{DE85D80E-059A-4800-BD95-7FF3F481F76F}" srcOrd="1" destOrd="0" presId="urn:microsoft.com/office/officeart/2018/2/layout/IconVerticalSolidList"/>
    <dgm:cxn modelId="{A978AB94-3533-464E-BF92-3DCB2747FC70}" type="presParOf" srcId="{6AA51080-DE4B-474D-BE2C-970D90EA0CF0}" destId="{8E4B1945-8DDF-43C3-A2C5-275633CF2031}" srcOrd="2" destOrd="0" presId="urn:microsoft.com/office/officeart/2018/2/layout/IconVerticalSolidList"/>
    <dgm:cxn modelId="{11044434-8B36-4B82-B4B8-3F4C3726621F}" type="presParOf" srcId="{8E4B1945-8DDF-43C3-A2C5-275633CF2031}" destId="{E0C044AE-4286-445D-8C1A-5D650EA428DE}" srcOrd="0" destOrd="0" presId="urn:microsoft.com/office/officeart/2018/2/layout/IconVerticalSolidList"/>
    <dgm:cxn modelId="{9F64FF95-5233-4B6C-8949-BBEA85C0A74C}" type="presParOf" srcId="{8E4B1945-8DDF-43C3-A2C5-275633CF2031}" destId="{BCBCC66D-E8A0-4AFF-8375-B95685D6B122}" srcOrd="1" destOrd="0" presId="urn:microsoft.com/office/officeart/2018/2/layout/IconVerticalSolidList"/>
    <dgm:cxn modelId="{30487551-F2A1-4022-8BE7-8D0D8AA44C31}" type="presParOf" srcId="{8E4B1945-8DDF-43C3-A2C5-275633CF2031}" destId="{8F220408-E7DB-4F8A-AAFF-155484AE38B6}" srcOrd="2" destOrd="0" presId="urn:microsoft.com/office/officeart/2018/2/layout/IconVerticalSolidList"/>
    <dgm:cxn modelId="{95E80741-2BE2-4557-B7A7-E255418AEC39}" type="presParOf" srcId="{8E4B1945-8DDF-43C3-A2C5-275633CF2031}" destId="{C31E2685-5C7E-46AE-ACED-579EC694A666}" srcOrd="3" destOrd="0" presId="urn:microsoft.com/office/officeart/2018/2/layout/IconVerticalSolidList"/>
    <dgm:cxn modelId="{ACB305C1-AEBD-408E-9B40-396E34D30570}" type="presParOf" srcId="{6AA51080-DE4B-474D-BE2C-970D90EA0CF0}" destId="{344CDBD6-CBB3-48CB-BCC2-6188C2FEAF8C}" srcOrd="3" destOrd="0" presId="urn:microsoft.com/office/officeart/2018/2/layout/IconVerticalSolidList"/>
    <dgm:cxn modelId="{2B4EAB19-45D5-411A-ABBB-C81738F43714}" type="presParOf" srcId="{6AA51080-DE4B-474D-BE2C-970D90EA0CF0}" destId="{54A01AA1-48C8-4AA2-A50F-C0CB01B94D3F}" srcOrd="4" destOrd="0" presId="urn:microsoft.com/office/officeart/2018/2/layout/IconVerticalSolidList"/>
    <dgm:cxn modelId="{C41C00B6-CA62-4679-8028-1DC5DDA0B437}" type="presParOf" srcId="{54A01AA1-48C8-4AA2-A50F-C0CB01B94D3F}" destId="{2C5F1582-2770-45EE-8DFC-0028C0A42853}" srcOrd="0" destOrd="0" presId="urn:microsoft.com/office/officeart/2018/2/layout/IconVerticalSolidList"/>
    <dgm:cxn modelId="{A68403B2-823A-4B1B-B063-9A419EF36A33}" type="presParOf" srcId="{54A01AA1-48C8-4AA2-A50F-C0CB01B94D3F}" destId="{3B21CB72-BD0A-40DB-8974-1542CE178FB4}" srcOrd="1" destOrd="0" presId="urn:microsoft.com/office/officeart/2018/2/layout/IconVerticalSolidList"/>
    <dgm:cxn modelId="{3A816593-9BF9-4D90-AB12-7B99A9658DEB}" type="presParOf" srcId="{54A01AA1-48C8-4AA2-A50F-C0CB01B94D3F}" destId="{158D516F-5630-45E9-8D5E-7493B5B90771}" srcOrd="2" destOrd="0" presId="urn:microsoft.com/office/officeart/2018/2/layout/IconVerticalSolidList"/>
    <dgm:cxn modelId="{B7FD5761-6610-42A8-9909-512553B08C58}" type="presParOf" srcId="{54A01AA1-48C8-4AA2-A50F-C0CB01B94D3F}" destId="{664B6E6C-CE0A-4587-AAF3-85104F47B4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FC6CAA-F735-42D8-BA64-44534AB97EB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0D409A2-3AF0-4F2C-9086-BEF8A12D2C74}">
      <dgm:prSet/>
      <dgm:spPr/>
      <dgm:t>
        <a:bodyPr/>
        <a:lstStyle/>
        <a:p>
          <a:r>
            <a:rPr lang="en-US"/>
            <a:t>April 2024 - A federal court issued a nationwide injunction barring enforcement of the FTC’s ban on non-compete provisions in employment contracts – scheduled to become effective on September 4, 2024</a:t>
          </a:r>
        </a:p>
      </dgm:t>
    </dgm:pt>
    <dgm:pt modelId="{FF0E5CDD-581C-4421-8A11-6DC76C643268}" type="parTrans" cxnId="{F14A0812-6A5D-49C0-9251-53502AD894C9}">
      <dgm:prSet/>
      <dgm:spPr/>
      <dgm:t>
        <a:bodyPr/>
        <a:lstStyle/>
        <a:p>
          <a:endParaRPr lang="en-US"/>
        </a:p>
      </dgm:t>
    </dgm:pt>
    <dgm:pt modelId="{86C25AA3-9609-43F8-9CAC-56687EF88C6C}" type="sibTrans" cxnId="{F14A0812-6A5D-49C0-9251-53502AD894C9}">
      <dgm:prSet/>
      <dgm:spPr/>
      <dgm:t>
        <a:bodyPr/>
        <a:lstStyle/>
        <a:p>
          <a:endParaRPr lang="en-US"/>
        </a:p>
      </dgm:t>
    </dgm:pt>
    <dgm:pt modelId="{143D96FE-CF07-415B-8165-1CC83B4DE279}">
      <dgm:prSet/>
      <dgm:spPr/>
      <dgm:t>
        <a:bodyPr/>
        <a:lstStyle/>
        <a:p>
          <a:r>
            <a:rPr lang="en-US"/>
            <a:t>August 20</a:t>
          </a:r>
          <a:r>
            <a:rPr lang="en-US" baseline="30000"/>
            <a:t>th</a:t>
          </a:r>
          <a:r>
            <a:rPr lang="en-US"/>
            <a:t> – federal court invalidated the FTC’s ban on most non-compete provisions; Judge Ada Brown wrote that the final rule “shall not be enforced or otherwise take effect on September 4, 2024, or thereafter,” holding that the rule was arbitrary and capricious as the FTC.</a:t>
          </a:r>
        </a:p>
      </dgm:t>
    </dgm:pt>
    <dgm:pt modelId="{F2698317-377A-4A7D-86D5-5C163284E472}" type="parTrans" cxnId="{705C5120-A508-49A0-8B54-9F9FF640F4B8}">
      <dgm:prSet/>
      <dgm:spPr/>
      <dgm:t>
        <a:bodyPr/>
        <a:lstStyle/>
        <a:p>
          <a:endParaRPr lang="en-US"/>
        </a:p>
      </dgm:t>
    </dgm:pt>
    <dgm:pt modelId="{A6A15642-0AEF-4E89-BC4A-D6E503DFF63E}" type="sibTrans" cxnId="{705C5120-A508-49A0-8B54-9F9FF640F4B8}">
      <dgm:prSet/>
      <dgm:spPr/>
      <dgm:t>
        <a:bodyPr/>
        <a:lstStyle/>
        <a:p>
          <a:endParaRPr lang="en-US"/>
        </a:p>
      </dgm:t>
    </dgm:pt>
    <dgm:pt modelId="{DECCC482-1331-4F21-934F-94106B1F59A0}">
      <dgm:prSet/>
      <dgm:spPr/>
      <dgm:t>
        <a:bodyPr/>
        <a:lstStyle/>
        <a:p>
          <a:r>
            <a:rPr lang="en-US" dirty="0"/>
            <a:t>Takeaway: Employers currently do not need to take action regarding non-compete provisions, but the FTC will likely appeal to the 5</a:t>
          </a:r>
          <a:r>
            <a:rPr lang="en-US" baseline="30000" dirty="0"/>
            <a:t>th</a:t>
          </a:r>
          <a:r>
            <a:rPr lang="en-US" dirty="0"/>
            <a:t> Circuit. Injunction took effect September 4, 2024.</a:t>
          </a:r>
        </a:p>
      </dgm:t>
    </dgm:pt>
    <dgm:pt modelId="{A49A6DC2-6F73-4461-818C-AE612DD5A445}" type="parTrans" cxnId="{CFA5FCA7-1BD6-4EB0-B130-B171F61F982A}">
      <dgm:prSet/>
      <dgm:spPr/>
      <dgm:t>
        <a:bodyPr/>
        <a:lstStyle/>
        <a:p>
          <a:endParaRPr lang="en-US"/>
        </a:p>
      </dgm:t>
    </dgm:pt>
    <dgm:pt modelId="{981D86AD-6967-41D9-881F-82DCB98CB206}" type="sibTrans" cxnId="{CFA5FCA7-1BD6-4EB0-B130-B171F61F982A}">
      <dgm:prSet/>
      <dgm:spPr/>
      <dgm:t>
        <a:bodyPr/>
        <a:lstStyle/>
        <a:p>
          <a:endParaRPr lang="en-US"/>
        </a:p>
      </dgm:t>
    </dgm:pt>
    <dgm:pt modelId="{1457675C-BB78-421E-9C4E-6CA61CF1EA41}" type="pres">
      <dgm:prSet presAssocID="{4DFC6CAA-F735-42D8-BA64-44534AB97EBD}" presName="root" presStyleCnt="0">
        <dgm:presLayoutVars>
          <dgm:dir/>
          <dgm:resizeHandles val="exact"/>
        </dgm:presLayoutVars>
      </dgm:prSet>
      <dgm:spPr/>
    </dgm:pt>
    <dgm:pt modelId="{0FD5CDEB-962D-4A31-8FEB-9955C9DB21DE}" type="pres">
      <dgm:prSet presAssocID="{D0D409A2-3AF0-4F2C-9086-BEF8A12D2C74}" presName="compNode" presStyleCnt="0"/>
      <dgm:spPr/>
    </dgm:pt>
    <dgm:pt modelId="{64FF0769-2705-4C44-B66C-8D410005DD39}" type="pres">
      <dgm:prSet presAssocID="{D0D409A2-3AF0-4F2C-9086-BEF8A12D2C74}" presName="bgRect" presStyleLbl="bgShp" presStyleIdx="0" presStyleCnt="3"/>
      <dgm:spPr/>
    </dgm:pt>
    <dgm:pt modelId="{49C41F02-C8E0-4CF8-A893-B9C7D9A67D40}" type="pres">
      <dgm:prSet presAssocID="{D0D409A2-3AF0-4F2C-9086-BEF8A12D2C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61DFA177-F733-4F74-8835-1C3C85850F4E}" type="pres">
      <dgm:prSet presAssocID="{D0D409A2-3AF0-4F2C-9086-BEF8A12D2C74}" presName="spaceRect" presStyleCnt="0"/>
      <dgm:spPr/>
    </dgm:pt>
    <dgm:pt modelId="{26DBDD3C-5F56-4537-A5FC-12A6ECE6A2A2}" type="pres">
      <dgm:prSet presAssocID="{D0D409A2-3AF0-4F2C-9086-BEF8A12D2C74}" presName="parTx" presStyleLbl="revTx" presStyleIdx="0" presStyleCnt="3">
        <dgm:presLayoutVars>
          <dgm:chMax val="0"/>
          <dgm:chPref val="0"/>
        </dgm:presLayoutVars>
      </dgm:prSet>
      <dgm:spPr/>
    </dgm:pt>
    <dgm:pt modelId="{D7D5CEBE-52AD-4140-B85F-4B08BBDECE1A}" type="pres">
      <dgm:prSet presAssocID="{86C25AA3-9609-43F8-9CAC-56687EF88C6C}" presName="sibTrans" presStyleCnt="0"/>
      <dgm:spPr/>
    </dgm:pt>
    <dgm:pt modelId="{4B7FA309-D911-4189-8950-73AC02270520}" type="pres">
      <dgm:prSet presAssocID="{143D96FE-CF07-415B-8165-1CC83B4DE279}" presName="compNode" presStyleCnt="0"/>
      <dgm:spPr/>
    </dgm:pt>
    <dgm:pt modelId="{E8DEECDC-6839-4126-A112-E8709191AF36}" type="pres">
      <dgm:prSet presAssocID="{143D96FE-CF07-415B-8165-1CC83B4DE279}" presName="bgRect" presStyleLbl="bgShp" presStyleIdx="1" presStyleCnt="3"/>
      <dgm:spPr/>
    </dgm:pt>
    <dgm:pt modelId="{47E0C296-FCA4-4754-B35B-9C7B071D4017}" type="pres">
      <dgm:prSet presAssocID="{143D96FE-CF07-415B-8165-1CC83B4DE2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4643369B-5FE1-437D-91B0-0430D3658A8F}" type="pres">
      <dgm:prSet presAssocID="{143D96FE-CF07-415B-8165-1CC83B4DE279}" presName="spaceRect" presStyleCnt="0"/>
      <dgm:spPr/>
    </dgm:pt>
    <dgm:pt modelId="{3285AD48-C0BF-4B79-A5C4-AD20FC6B200B}" type="pres">
      <dgm:prSet presAssocID="{143D96FE-CF07-415B-8165-1CC83B4DE279}" presName="parTx" presStyleLbl="revTx" presStyleIdx="1" presStyleCnt="3">
        <dgm:presLayoutVars>
          <dgm:chMax val="0"/>
          <dgm:chPref val="0"/>
        </dgm:presLayoutVars>
      </dgm:prSet>
      <dgm:spPr/>
    </dgm:pt>
    <dgm:pt modelId="{DB928571-1FAF-4BCB-BFD6-425EBE9523E4}" type="pres">
      <dgm:prSet presAssocID="{A6A15642-0AEF-4E89-BC4A-D6E503DFF63E}" presName="sibTrans" presStyleCnt="0"/>
      <dgm:spPr/>
    </dgm:pt>
    <dgm:pt modelId="{69D89618-E9DF-4646-9D46-45038CFC62E2}" type="pres">
      <dgm:prSet presAssocID="{DECCC482-1331-4F21-934F-94106B1F59A0}" presName="compNode" presStyleCnt="0"/>
      <dgm:spPr/>
    </dgm:pt>
    <dgm:pt modelId="{9ACE2847-ADB9-4046-85DB-19276FB3EF28}" type="pres">
      <dgm:prSet presAssocID="{DECCC482-1331-4F21-934F-94106B1F59A0}" presName="bgRect" presStyleLbl="bgShp" presStyleIdx="2" presStyleCnt="3"/>
      <dgm:spPr/>
    </dgm:pt>
    <dgm:pt modelId="{DCEC5351-951B-4C58-A1DA-73BF760AAC18}" type="pres">
      <dgm:prSet presAssocID="{DECCC482-1331-4F21-934F-94106B1F59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ffic cone"/>
        </a:ext>
      </dgm:extLst>
    </dgm:pt>
    <dgm:pt modelId="{0C76E0B6-5D83-459C-AABD-3431D4045A67}" type="pres">
      <dgm:prSet presAssocID="{DECCC482-1331-4F21-934F-94106B1F59A0}" presName="spaceRect" presStyleCnt="0"/>
      <dgm:spPr/>
    </dgm:pt>
    <dgm:pt modelId="{1B39210B-11BF-4691-8578-1B1E8A147E7C}" type="pres">
      <dgm:prSet presAssocID="{DECCC482-1331-4F21-934F-94106B1F59A0}" presName="parTx" presStyleLbl="revTx" presStyleIdx="2" presStyleCnt="3">
        <dgm:presLayoutVars>
          <dgm:chMax val="0"/>
          <dgm:chPref val="0"/>
        </dgm:presLayoutVars>
      </dgm:prSet>
      <dgm:spPr/>
    </dgm:pt>
  </dgm:ptLst>
  <dgm:cxnLst>
    <dgm:cxn modelId="{F14A0812-6A5D-49C0-9251-53502AD894C9}" srcId="{4DFC6CAA-F735-42D8-BA64-44534AB97EBD}" destId="{D0D409A2-3AF0-4F2C-9086-BEF8A12D2C74}" srcOrd="0" destOrd="0" parTransId="{FF0E5CDD-581C-4421-8A11-6DC76C643268}" sibTransId="{86C25AA3-9609-43F8-9CAC-56687EF88C6C}"/>
    <dgm:cxn modelId="{705C5120-A508-49A0-8B54-9F9FF640F4B8}" srcId="{4DFC6CAA-F735-42D8-BA64-44534AB97EBD}" destId="{143D96FE-CF07-415B-8165-1CC83B4DE279}" srcOrd="1" destOrd="0" parTransId="{F2698317-377A-4A7D-86D5-5C163284E472}" sibTransId="{A6A15642-0AEF-4E89-BC4A-D6E503DFF63E}"/>
    <dgm:cxn modelId="{EF366126-8070-4886-8B85-A53755303F2F}" type="presOf" srcId="{4DFC6CAA-F735-42D8-BA64-44534AB97EBD}" destId="{1457675C-BB78-421E-9C4E-6CA61CF1EA41}" srcOrd="0" destOrd="0" presId="urn:microsoft.com/office/officeart/2018/2/layout/IconVerticalSolidList"/>
    <dgm:cxn modelId="{AFC4DA72-8D60-4336-A89E-E89F6AA5D1D1}" type="presOf" srcId="{143D96FE-CF07-415B-8165-1CC83B4DE279}" destId="{3285AD48-C0BF-4B79-A5C4-AD20FC6B200B}" srcOrd="0" destOrd="0" presId="urn:microsoft.com/office/officeart/2018/2/layout/IconVerticalSolidList"/>
    <dgm:cxn modelId="{D903747A-A54D-4F63-BBC3-E6BCB8B4FAC3}" type="presOf" srcId="{D0D409A2-3AF0-4F2C-9086-BEF8A12D2C74}" destId="{26DBDD3C-5F56-4537-A5FC-12A6ECE6A2A2}" srcOrd="0" destOrd="0" presId="urn:microsoft.com/office/officeart/2018/2/layout/IconVerticalSolidList"/>
    <dgm:cxn modelId="{CFA5FCA7-1BD6-4EB0-B130-B171F61F982A}" srcId="{4DFC6CAA-F735-42D8-BA64-44534AB97EBD}" destId="{DECCC482-1331-4F21-934F-94106B1F59A0}" srcOrd="2" destOrd="0" parTransId="{A49A6DC2-6F73-4461-818C-AE612DD5A445}" sibTransId="{981D86AD-6967-41D9-881F-82DCB98CB206}"/>
    <dgm:cxn modelId="{704A57B9-FC5D-4082-BDF9-FC7C3366BD62}" type="presOf" srcId="{DECCC482-1331-4F21-934F-94106B1F59A0}" destId="{1B39210B-11BF-4691-8578-1B1E8A147E7C}" srcOrd="0" destOrd="0" presId="urn:microsoft.com/office/officeart/2018/2/layout/IconVerticalSolidList"/>
    <dgm:cxn modelId="{411606DD-B32C-46E5-ADD8-69C886F16A68}" type="presParOf" srcId="{1457675C-BB78-421E-9C4E-6CA61CF1EA41}" destId="{0FD5CDEB-962D-4A31-8FEB-9955C9DB21DE}" srcOrd="0" destOrd="0" presId="urn:microsoft.com/office/officeart/2018/2/layout/IconVerticalSolidList"/>
    <dgm:cxn modelId="{733D3D90-995E-4A2F-97D0-B190C71EC334}" type="presParOf" srcId="{0FD5CDEB-962D-4A31-8FEB-9955C9DB21DE}" destId="{64FF0769-2705-4C44-B66C-8D410005DD39}" srcOrd="0" destOrd="0" presId="urn:microsoft.com/office/officeart/2018/2/layout/IconVerticalSolidList"/>
    <dgm:cxn modelId="{31B23B3A-D271-422C-96C2-E88F0618D38C}" type="presParOf" srcId="{0FD5CDEB-962D-4A31-8FEB-9955C9DB21DE}" destId="{49C41F02-C8E0-4CF8-A893-B9C7D9A67D40}" srcOrd="1" destOrd="0" presId="urn:microsoft.com/office/officeart/2018/2/layout/IconVerticalSolidList"/>
    <dgm:cxn modelId="{F4924330-2BC1-463A-B10E-706AC8AFC0F7}" type="presParOf" srcId="{0FD5CDEB-962D-4A31-8FEB-9955C9DB21DE}" destId="{61DFA177-F733-4F74-8835-1C3C85850F4E}" srcOrd="2" destOrd="0" presId="urn:microsoft.com/office/officeart/2018/2/layout/IconVerticalSolidList"/>
    <dgm:cxn modelId="{5B812955-CF87-4286-9293-93ECE171E313}" type="presParOf" srcId="{0FD5CDEB-962D-4A31-8FEB-9955C9DB21DE}" destId="{26DBDD3C-5F56-4537-A5FC-12A6ECE6A2A2}" srcOrd="3" destOrd="0" presId="urn:microsoft.com/office/officeart/2018/2/layout/IconVerticalSolidList"/>
    <dgm:cxn modelId="{1D16D205-8836-4E06-A65D-144981417340}" type="presParOf" srcId="{1457675C-BB78-421E-9C4E-6CA61CF1EA41}" destId="{D7D5CEBE-52AD-4140-B85F-4B08BBDECE1A}" srcOrd="1" destOrd="0" presId="urn:microsoft.com/office/officeart/2018/2/layout/IconVerticalSolidList"/>
    <dgm:cxn modelId="{18BBB929-05B7-4879-A4BF-0D8B03B27313}" type="presParOf" srcId="{1457675C-BB78-421E-9C4E-6CA61CF1EA41}" destId="{4B7FA309-D911-4189-8950-73AC02270520}" srcOrd="2" destOrd="0" presId="urn:microsoft.com/office/officeart/2018/2/layout/IconVerticalSolidList"/>
    <dgm:cxn modelId="{32EE5C9F-4475-4E8E-9208-77B8A48C5FE7}" type="presParOf" srcId="{4B7FA309-D911-4189-8950-73AC02270520}" destId="{E8DEECDC-6839-4126-A112-E8709191AF36}" srcOrd="0" destOrd="0" presId="urn:microsoft.com/office/officeart/2018/2/layout/IconVerticalSolidList"/>
    <dgm:cxn modelId="{30B92D3A-53D2-4F5F-9FBA-6C8C9286F250}" type="presParOf" srcId="{4B7FA309-D911-4189-8950-73AC02270520}" destId="{47E0C296-FCA4-4754-B35B-9C7B071D4017}" srcOrd="1" destOrd="0" presId="urn:microsoft.com/office/officeart/2018/2/layout/IconVerticalSolidList"/>
    <dgm:cxn modelId="{315C3E51-3559-4D6B-BFA9-80A66D69BC3F}" type="presParOf" srcId="{4B7FA309-D911-4189-8950-73AC02270520}" destId="{4643369B-5FE1-437D-91B0-0430D3658A8F}" srcOrd="2" destOrd="0" presId="urn:microsoft.com/office/officeart/2018/2/layout/IconVerticalSolidList"/>
    <dgm:cxn modelId="{911053E9-8846-4668-BDC6-B0CC6EDD576F}" type="presParOf" srcId="{4B7FA309-D911-4189-8950-73AC02270520}" destId="{3285AD48-C0BF-4B79-A5C4-AD20FC6B200B}" srcOrd="3" destOrd="0" presId="urn:microsoft.com/office/officeart/2018/2/layout/IconVerticalSolidList"/>
    <dgm:cxn modelId="{8C315F67-A637-499B-89B7-1DD52CEAF81B}" type="presParOf" srcId="{1457675C-BB78-421E-9C4E-6CA61CF1EA41}" destId="{DB928571-1FAF-4BCB-BFD6-425EBE9523E4}" srcOrd="3" destOrd="0" presId="urn:microsoft.com/office/officeart/2018/2/layout/IconVerticalSolidList"/>
    <dgm:cxn modelId="{3F760F81-0E47-48C4-BD6F-612787ECCB26}" type="presParOf" srcId="{1457675C-BB78-421E-9C4E-6CA61CF1EA41}" destId="{69D89618-E9DF-4646-9D46-45038CFC62E2}" srcOrd="4" destOrd="0" presId="urn:microsoft.com/office/officeart/2018/2/layout/IconVerticalSolidList"/>
    <dgm:cxn modelId="{E5605D87-43A5-461A-B8A4-A44F952E3A08}" type="presParOf" srcId="{69D89618-E9DF-4646-9D46-45038CFC62E2}" destId="{9ACE2847-ADB9-4046-85DB-19276FB3EF28}" srcOrd="0" destOrd="0" presId="urn:microsoft.com/office/officeart/2018/2/layout/IconVerticalSolidList"/>
    <dgm:cxn modelId="{CB7579DF-966F-4BAE-AC16-AAF5417ECEAF}" type="presParOf" srcId="{69D89618-E9DF-4646-9D46-45038CFC62E2}" destId="{DCEC5351-951B-4C58-A1DA-73BF760AAC18}" srcOrd="1" destOrd="0" presId="urn:microsoft.com/office/officeart/2018/2/layout/IconVerticalSolidList"/>
    <dgm:cxn modelId="{E71419AF-1D45-4196-911B-672E1C81E872}" type="presParOf" srcId="{69D89618-E9DF-4646-9D46-45038CFC62E2}" destId="{0C76E0B6-5D83-459C-AABD-3431D4045A67}" srcOrd="2" destOrd="0" presId="urn:microsoft.com/office/officeart/2018/2/layout/IconVerticalSolidList"/>
    <dgm:cxn modelId="{6DD7B3D7-35D7-449D-812E-6E176E84C969}" type="presParOf" srcId="{69D89618-E9DF-4646-9D46-45038CFC62E2}" destId="{1B39210B-11BF-4691-8578-1B1E8A147E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BD95C6-E684-4D70-B9E8-F31B0252D9BF}"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8CE17200-DF77-409E-80B4-69B0F4DF77CE}">
      <dgm:prSet/>
      <dgm:spPr/>
      <dgm:t>
        <a:bodyPr/>
        <a:lstStyle/>
        <a:p>
          <a:r>
            <a:rPr lang="en-US" dirty="0"/>
            <a:t>March 2024 – FCC announced a potential notice of proposed rulemaking related to apartment and condominium “bulk purchases” of media services.</a:t>
          </a:r>
        </a:p>
      </dgm:t>
    </dgm:pt>
    <dgm:pt modelId="{730C0445-CCEE-4AB6-B912-653961664AFC}" type="parTrans" cxnId="{F07CD964-A69D-4F0A-8149-E82C4FFA4E65}">
      <dgm:prSet/>
      <dgm:spPr/>
      <dgm:t>
        <a:bodyPr/>
        <a:lstStyle/>
        <a:p>
          <a:endParaRPr lang="en-US"/>
        </a:p>
      </dgm:t>
    </dgm:pt>
    <dgm:pt modelId="{B958F7D2-3579-4D2F-B2EB-B8B353FB69EC}" type="sibTrans" cxnId="{F07CD964-A69D-4F0A-8149-E82C4FFA4E65}">
      <dgm:prSet/>
      <dgm:spPr/>
      <dgm:t>
        <a:bodyPr/>
        <a:lstStyle/>
        <a:p>
          <a:endParaRPr lang="en-US"/>
        </a:p>
      </dgm:t>
    </dgm:pt>
    <dgm:pt modelId="{567922FD-737C-4D90-932A-9EFEFB0F8809}">
      <dgm:prSet/>
      <dgm:spPr/>
      <dgm:t>
        <a:bodyPr/>
        <a:lstStyle/>
        <a:p>
          <a:r>
            <a:rPr lang="en-US"/>
            <a:t>Industry Impact: </a:t>
          </a:r>
        </a:p>
      </dgm:t>
    </dgm:pt>
    <dgm:pt modelId="{24A78094-404D-482E-B03B-94BD6B614FE9}" type="parTrans" cxnId="{D1913EFA-7F4B-4B34-9BE7-718F5EEB842F}">
      <dgm:prSet/>
      <dgm:spPr/>
      <dgm:t>
        <a:bodyPr/>
        <a:lstStyle/>
        <a:p>
          <a:endParaRPr lang="en-US"/>
        </a:p>
      </dgm:t>
    </dgm:pt>
    <dgm:pt modelId="{34880A1E-D0D5-47D4-AD7E-68E9F78DAFE0}" type="sibTrans" cxnId="{D1913EFA-7F4B-4B34-9BE7-718F5EEB842F}">
      <dgm:prSet/>
      <dgm:spPr/>
      <dgm:t>
        <a:bodyPr/>
        <a:lstStyle/>
        <a:p>
          <a:endParaRPr lang="en-US"/>
        </a:p>
      </dgm:t>
    </dgm:pt>
    <dgm:pt modelId="{7DC86CDD-B6F7-47A7-9929-B242C2752A29}">
      <dgm:prSet/>
      <dgm:spPr/>
      <dgm:t>
        <a:bodyPr/>
        <a:lstStyle/>
        <a:p>
          <a:r>
            <a:rPr lang="en-US"/>
            <a:t>Would disincentivize providers’ investment in broadband services, particularly for low-income and smaller properties </a:t>
          </a:r>
        </a:p>
      </dgm:t>
    </dgm:pt>
    <dgm:pt modelId="{BBC5E728-517F-4CBF-9296-0296947E1BCD}" type="parTrans" cxnId="{9CBE5885-9A8D-442D-938C-4E3AC2CC4D43}">
      <dgm:prSet/>
      <dgm:spPr/>
      <dgm:t>
        <a:bodyPr/>
        <a:lstStyle/>
        <a:p>
          <a:endParaRPr lang="en-US"/>
        </a:p>
      </dgm:t>
    </dgm:pt>
    <dgm:pt modelId="{27573FB2-9867-4055-81F3-F686D4670720}" type="sibTrans" cxnId="{9CBE5885-9A8D-442D-938C-4E3AC2CC4D43}">
      <dgm:prSet/>
      <dgm:spPr/>
      <dgm:t>
        <a:bodyPr/>
        <a:lstStyle/>
        <a:p>
          <a:endParaRPr lang="en-US"/>
        </a:p>
      </dgm:t>
    </dgm:pt>
    <dgm:pt modelId="{6A7C0578-E15C-405F-A471-FAC5DEAAD6B5}">
      <dgm:prSet/>
      <dgm:spPr/>
      <dgm:t>
        <a:bodyPr/>
        <a:lstStyle/>
        <a:p>
          <a:r>
            <a:rPr lang="en-US"/>
            <a:t>Likely lead to increased costs for services</a:t>
          </a:r>
        </a:p>
      </dgm:t>
    </dgm:pt>
    <dgm:pt modelId="{C2627664-E87D-4DB4-AEBA-2A05AC811CC8}" type="parTrans" cxnId="{E4435DCC-FC97-40B1-B36D-6EE12F515D15}">
      <dgm:prSet/>
      <dgm:spPr/>
      <dgm:t>
        <a:bodyPr/>
        <a:lstStyle/>
        <a:p>
          <a:endParaRPr lang="en-US"/>
        </a:p>
      </dgm:t>
    </dgm:pt>
    <dgm:pt modelId="{3F70CDA5-4762-457E-B7F5-00225D4E9617}" type="sibTrans" cxnId="{E4435DCC-FC97-40B1-B36D-6EE12F515D15}">
      <dgm:prSet/>
      <dgm:spPr/>
      <dgm:t>
        <a:bodyPr/>
        <a:lstStyle/>
        <a:p>
          <a:endParaRPr lang="en-US"/>
        </a:p>
      </dgm:t>
    </dgm:pt>
    <dgm:pt modelId="{1E510415-E38A-426F-827A-A7908DBA3D69}">
      <dgm:prSet/>
      <dgm:spPr/>
      <dgm:t>
        <a:bodyPr/>
        <a:lstStyle/>
        <a:p>
          <a:r>
            <a:rPr lang="en-US"/>
            <a:t>CAI Next Steps:</a:t>
          </a:r>
        </a:p>
      </dgm:t>
    </dgm:pt>
    <dgm:pt modelId="{1FDFB930-0157-4468-8683-2D47AD19D6C0}" type="parTrans" cxnId="{58D41F87-9C60-4529-9728-5B2B41E47A84}">
      <dgm:prSet/>
      <dgm:spPr/>
      <dgm:t>
        <a:bodyPr/>
        <a:lstStyle/>
        <a:p>
          <a:endParaRPr lang="en-US"/>
        </a:p>
      </dgm:t>
    </dgm:pt>
    <dgm:pt modelId="{4C150C17-9961-4422-9630-17628EEB23D3}" type="sibTrans" cxnId="{58D41F87-9C60-4529-9728-5B2B41E47A84}">
      <dgm:prSet/>
      <dgm:spPr/>
      <dgm:t>
        <a:bodyPr/>
        <a:lstStyle/>
        <a:p>
          <a:endParaRPr lang="en-US"/>
        </a:p>
      </dgm:t>
    </dgm:pt>
    <dgm:pt modelId="{C91825D5-1EA7-4B68-AC0D-7876A15671AD}">
      <dgm:prSet/>
      <dgm:spPr/>
      <dgm:t>
        <a:bodyPr/>
        <a:lstStyle/>
        <a:p>
          <a:r>
            <a:rPr lang="en-US"/>
            <a:t>Federal team has been in touch with FCC staff and no indications yet that the NPRM is forthcoming</a:t>
          </a:r>
        </a:p>
      </dgm:t>
    </dgm:pt>
    <dgm:pt modelId="{4928B09B-9EFA-4CE0-A6AF-3A0A091ED4E7}" type="parTrans" cxnId="{DA4EE99F-CBAC-46A9-9019-AD0CA61B294B}">
      <dgm:prSet/>
      <dgm:spPr/>
      <dgm:t>
        <a:bodyPr/>
        <a:lstStyle/>
        <a:p>
          <a:endParaRPr lang="en-US"/>
        </a:p>
      </dgm:t>
    </dgm:pt>
    <dgm:pt modelId="{BE8ABD57-B9E5-4607-A725-4AB4CA5AE1C1}" type="sibTrans" cxnId="{DA4EE99F-CBAC-46A9-9019-AD0CA61B294B}">
      <dgm:prSet/>
      <dgm:spPr/>
      <dgm:t>
        <a:bodyPr/>
        <a:lstStyle/>
        <a:p>
          <a:endParaRPr lang="en-US"/>
        </a:p>
      </dgm:t>
    </dgm:pt>
    <dgm:pt modelId="{1A99FF9F-643C-499D-B6D4-DEFB24A16911}">
      <dgm:prSet/>
      <dgm:spPr/>
      <dgm:t>
        <a:bodyPr/>
        <a:lstStyle/>
        <a:p>
          <a:r>
            <a:rPr lang="en-US"/>
            <a:t>White House has been searching with federal agencies (like FCC) for items to add to its “junk fee agenda”</a:t>
          </a:r>
        </a:p>
      </dgm:t>
    </dgm:pt>
    <dgm:pt modelId="{837BF562-83A0-480A-A85A-BF078AA3793E}" type="parTrans" cxnId="{0B4D5D74-DD4C-4267-80DE-8465E514481F}">
      <dgm:prSet/>
      <dgm:spPr/>
      <dgm:t>
        <a:bodyPr/>
        <a:lstStyle/>
        <a:p>
          <a:endParaRPr lang="en-US"/>
        </a:p>
      </dgm:t>
    </dgm:pt>
    <dgm:pt modelId="{7483E23B-D7BD-469B-A19B-09E90DC36CD4}" type="sibTrans" cxnId="{0B4D5D74-DD4C-4267-80DE-8465E514481F}">
      <dgm:prSet/>
      <dgm:spPr/>
      <dgm:t>
        <a:bodyPr/>
        <a:lstStyle/>
        <a:p>
          <a:endParaRPr lang="en-US"/>
        </a:p>
      </dgm:t>
    </dgm:pt>
    <dgm:pt modelId="{75FBE550-D25B-49EA-B1F4-8B0CF9C13612}" type="pres">
      <dgm:prSet presAssocID="{4FBD95C6-E684-4D70-B9E8-F31B0252D9BF}" presName="Name0" presStyleCnt="0">
        <dgm:presLayoutVars>
          <dgm:dir/>
          <dgm:animLvl val="lvl"/>
          <dgm:resizeHandles val="exact"/>
        </dgm:presLayoutVars>
      </dgm:prSet>
      <dgm:spPr/>
    </dgm:pt>
    <dgm:pt modelId="{C956EFF9-F533-4E67-894E-60A2A8746438}" type="pres">
      <dgm:prSet presAssocID="{8CE17200-DF77-409E-80B4-69B0F4DF77CE}" presName="linNode" presStyleCnt="0"/>
      <dgm:spPr/>
    </dgm:pt>
    <dgm:pt modelId="{E29ACF50-7E6E-4406-8D65-1032A0DAD49D}" type="pres">
      <dgm:prSet presAssocID="{8CE17200-DF77-409E-80B4-69B0F4DF77CE}" presName="parentText" presStyleLbl="node1" presStyleIdx="0" presStyleCnt="3" custScaleX="277778">
        <dgm:presLayoutVars>
          <dgm:chMax val="1"/>
          <dgm:bulletEnabled val="1"/>
        </dgm:presLayoutVars>
      </dgm:prSet>
      <dgm:spPr/>
    </dgm:pt>
    <dgm:pt modelId="{5F98BBF7-ABF5-46C6-A3BD-16F686E7A86A}" type="pres">
      <dgm:prSet presAssocID="{B958F7D2-3579-4D2F-B2EB-B8B353FB69EC}" presName="sp" presStyleCnt="0"/>
      <dgm:spPr/>
    </dgm:pt>
    <dgm:pt modelId="{E5C6C6A7-036C-429A-A643-8F81DCBDD392}" type="pres">
      <dgm:prSet presAssocID="{567922FD-737C-4D90-932A-9EFEFB0F8809}" presName="linNode" presStyleCnt="0"/>
      <dgm:spPr/>
    </dgm:pt>
    <dgm:pt modelId="{A74B36AB-067B-4C4C-82B3-50EA2BC08271}" type="pres">
      <dgm:prSet presAssocID="{567922FD-737C-4D90-932A-9EFEFB0F8809}" presName="parentText" presStyleLbl="node1" presStyleIdx="1" presStyleCnt="3">
        <dgm:presLayoutVars>
          <dgm:chMax val="1"/>
          <dgm:bulletEnabled val="1"/>
        </dgm:presLayoutVars>
      </dgm:prSet>
      <dgm:spPr/>
    </dgm:pt>
    <dgm:pt modelId="{318373E6-D5CC-48FA-BAF1-D0981ED72911}" type="pres">
      <dgm:prSet presAssocID="{567922FD-737C-4D90-932A-9EFEFB0F8809}" presName="descendantText" presStyleLbl="alignAccFollowNode1" presStyleIdx="0" presStyleCnt="2">
        <dgm:presLayoutVars>
          <dgm:bulletEnabled val="1"/>
        </dgm:presLayoutVars>
      </dgm:prSet>
      <dgm:spPr/>
    </dgm:pt>
    <dgm:pt modelId="{3A107BF3-104F-4CD7-A715-BD8B20791B22}" type="pres">
      <dgm:prSet presAssocID="{34880A1E-D0D5-47D4-AD7E-68E9F78DAFE0}" presName="sp" presStyleCnt="0"/>
      <dgm:spPr/>
    </dgm:pt>
    <dgm:pt modelId="{7B7EEFDE-90DD-4DD5-B3DE-0F2CAECF9D08}" type="pres">
      <dgm:prSet presAssocID="{1E510415-E38A-426F-827A-A7908DBA3D69}" presName="linNode" presStyleCnt="0"/>
      <dgm:spPr/>
    </dgm:pt>
    <dgm:pt modelId="{F11378BA-0EE1-41D5-899E-D47BFEFF4A70}" type="pres">
      <dgm:prSet presAssocID="{1E510415-E38A-426F-827A-A7908DBA3D69}" presName="parentText" presStyleLbl="node1" presStyleIdx="2" presStyleCnt="3">
        <dgm:presLayoutVars>
          <dgm:chMax val="1"/>
          <dgm:bulletEnabled val="1"/>
        </dgm:presLayoutVars>
      </dgm:prSet>
      <dgm:spPr/>
    </dgm:pt>
    <dgm:pt modelId="{AEBDF63F-C03D-42D8-A404-CA27A4AA76D9}" type="pres">
      <dgm:prSet presAssocID="{1E510415-E38A-426F-827A-A7908DBA3D69}" presName="descendantText" presStyleLbl="alignAccFollowNode1" presStyleIdx="1" presStyleCnt="2">
        <dgm:presLayoutVars>
          <dgm:bulletEnabled val="1"/>
        </dgm:presLayoutVars>
      </dgm:prSet>
      <dgm:spPr/>
    </dgm:pt>
  </dgm:ptLst>
  <dgm:cxnLst>
    <dgm:cxn modelId="{CE77520F-3B06-4AB6-B16A-45251E04F40B}" type="presOf" srcId="{8CE17200-DF77-409E-80B4-69B0F4DF77CE}" destId="{E29ACF50-7E6E-4406-8D65-1032A0DAD49D}" srcOrd="0" destOrd="0" presId="urn:microsoft.com/office/officeart/2005/8/layout/vList5"/>
    <dgm:cxn modelId="{58F57E23-063F-4EAE-AFBA-5D1C884CC2E4}" type="presOf" srcId="{567922FD-737C-4D90-932A-9EFEFB0F8809}" destId="{A74B36AB-067B-4C4C-82B3-50EA2BC08271}" srcOrd="0" destOrd="0" presId="urn:microsoft.com/office/officeart/2005/8/layout/vList5"/>
    <dgm:cxn modelId="{B6623537-72E6-4516-A623-6D16755DDD18}" type="presOf" srcId="{7DC86CDD-B6F7-47A7-9929-B242C2752A29}" destId="{318373E6-D5CC-48FA-BAF1-D0981ED72911}" srcOrd="0" destOrd="0" presId="urn:microsoft.com/office/officeart/2005/8/layout/vList5"/>
    <dgm:cxn modelId="{112F685B-7231-447D-B6E1-D600AFC8EAB8}" type="presOf" srcId="{1A99FF9F-643C-499D-B6D4-DEFB24A16911}" destId="{AEBDF63F-C03D-42D8-A404-CA27A4AA76D9}" srcOrd="0" destOrd="1" presId="urn:microsoft.com/office/officeart/2005/8/layout/vList5"/>
    <dgm:cxn modelId="{F07CD964-A69D-4F0A-8149-E82C4FFA4E65}" srcId="{4FBD95C6-E684-4D70-B9E8-F31B0252D9BF}" destId="{8CE17200-DF77-409E-80B4-69B0F4DF77CE}" srcOrd="0" destOrd="0" parTransId="{730C0445-CCEE-4AB6-B912-653961664AFC}" sibTransId="{B958F7D2-3579-4D2F-B2EB-B8B353FB69EC}"/>
    <dgm:cxn modelId="{04CAE167-A6CC-4028-A83A-FF3E2A48691B}" type="presOf" srcId="{6A7C0578-E15C-405F-A471-FAC5DEAAD6B5}" destId="{318373E6-D5CC-48FA-BAF1-D0981ED72911}" srcOrd="0" destOrd="1" presId="urn:microsoft.com/office/officeart/2005/8/layout/vList5"/>
    <dgm:cxn modelId="{0B4D5D74-DD4C-4267-80DE-8465E514481F}" srcId="{1E510415-E38A-426F-827A-A7908DBA3D69}" destId="{1A99FF9F-643C-499D-B6D4-DEFB24A16911}" srcOrd="1" destOrd="0" parTransId="{837BF562-83A0-480A-A85A-BF078AA3793E}" sibTransId="{7483E23B-D7BD-469B-A19B-09E90DC36CD4}"/>
    <dgm:cxn modelId="{9CBE5885-9A8D-442D-938C-4E3AC2CC4D43}" srcId="{567922FD-737C-4D90-932A-9EFEFB0F8809}" destId="{7DC86CDD-B6F7-47A7-9929-B242C2752A29}" srcOrd="0" destOrd="0" parTransId="{BBC5E728-517F-4CBF-9296-0296947E1BCD}" sibTransId="{27573FB2-9867-4055-81F3-F686D4670720}"/>
    <dgm:cxn modelId="{58D41F87-9C60-4529-9728-5B2B41E47A84}" srcId="{4FBD95C6-E684-4D70-B9E8-F31B0252D9BF}" destId="{1E510415-E38A-426F-827A-A7908DBA3D69}" srcOrd="2" destOrd="0" parTransId="{1FDFB930-0157-4468-8683-2D47AD19D6C0}" sibTransId="{4C150C17-9961-4422-9630-17628EEB23D3}"/>
    <dgm:cxn modelId="{DA4EE99F-CBAC-46A9-9019-AD0CA61B294B}" srcId="{1E510415-E38A-426F-827A-A7908DBA3D69}" destId="{C91825D5-1EA7-4B68-AC0D-7876A15671AD}" srcOrd="0" destOrd="0" parTransId="{4928B09B-9EFA-4CE0-A6AF-3A0A091ED4E7}" sibTransId="{BE8ABD57-B9E5-4607-A725-4AB4CA5AE1C1}"/>
    <dgm:cxn modelId="{113D65AB-7F3E-40CF-949B-E3597C601D33}" type="presOf" srcId="{1E510415-E38A-426F-827A-A7908DBA3D69}" destId="{F11378BA-0EE1-41D5-899E-D47BFEFF4A70}" srcOrd="0" destOrd="0" presId="urn:microsoft.com/office/officeart/2005/8/layout/vList5"/>
    <dgm:cxn modelId="{D63741AD-0420-4769-BDA4-C355F099F7E3}" type="presOf" srcId="{C91825D5-1EA7-4B68-AC0D-7876A15671AD}" destId="{AEBDF63F-C03D-42D8-A404-CA27A4AA76D9}" srcOrd="0" destOrd="0" presId="urn:microsoft.com/office/officeart/2005/8/layout/vList5"/>
    <dgm:cxn modelId="{5716ECAD-B650-4344-809C-24D827C577AB}" type="presOf" srcId="{4FBD95C6-E684-4D70-B9E8-F31B0252D9BF}" destId="{75FBE550-D25B-49EA-B1F4-8B0CF9C13612}" srcOrd="0" destOrd="0" presId="urn:microsoft.com/office/officeart/2005/8/layout/vList5"/>
    <dgm:cxn modelId="{E4435DCC-FC97-40B1-B36D-6EE12F515D15}" srcId="{567922FD-737C-4D90-932A-9EFEFB0F8809}" destId="{6A7C0578-E15C-405F-A471-FAC5DEAAD6B5}" srcOrd="1" destOrd="0" parTransId="{C2627664-E87D-4DB4-AEBA-2A05AC811CC8}" sibTransId="{3F70CDA5-4762-457E-B7F5-00225D4E9617}"/>
    <dgm:cxn modelId="{D1913EFA-7F4B-4B34-9BE7-718F5EEB842F}" srcId="{4FBD95C6-E684-4D70-B9E8-F31B0252D9BF}" destId="{567922FD-737C-4D90-932A-9EFEFB0F8809}" srcOrd="1" destOrd="0" parTransId="{24A78094-404D-482E-B03B-94BD6B614FE9}" sibTransId="{34880A1E-D0D5-47D4-AD7E-68E9F78DAFE0}"/>
    <dgm:cxn modelId="{C74291B5-2343-4A9D-9F6D-4B23D6D134E6}" type="presParOf" srcId="{75FBE550-D25B-49EA-B1F4-8B0CF9C13612}" destId="{C956EFF9-F533-4E67-894E-60A2A8746438}" srcOrd="0" destOrd="0" presId="urn:microsoft.com/office/officeart/2005/8/layout/vList5"/>
    <dgm:cxn modelId="{857721F6-EE57-4D57-8ED3-45C5E4E216AF}" type="presParOf" srcId="{C956EFF9-F533-4E67-894E-60A2A8746438}" destId="{E29ACF50-7E6E-4406-8D65-1032A0DAD49D}" srcOrd="0" destOrd="0" presId="urn:microsoft.com/office/officeart/2005/8/layout/vList5"/>
    <dgm:cxn modelId="{FA46D32D-41AE-45E8-8BAE-C8AACDA64380}" type="presParOf" srcId="{75FBE550-D25B-49EA-B1F4-8B0CF9C13612}" destId="{5F98BBF7-ABF5-46C6-A3BD-16F686E7A86A}" srcOrd="1" destOrd="0" presId="urn:microsoft.com/office/officeart/2005/8/layout/vList5"/>
    <dgm:cxn modelId="{6933DE32-9A34-4F35-8812-485D84B90F31}" type="presParOf" srcId="{75FBE550-D25B-49EA-B1F4-8B0CF9C13612}" destId="{E5C6C6A7-036C-429A-A643-8F81DCBDD392}" srcOrd="2" destOrd="0" presId="urn:microsoft.com/office/officeart/2005/8/layout/vList5"/>
    <dgm:cxn modelId="{32D340AE-51A2-40E6-8BD5-C061EBC72399}" type="presParOf" srcId="{E5C6C6A7-036C-429A-A643-8F81DCBDD392}" destId="{A74B36AB-067B-4C4C-82B3-50EA2BC08271}" srcOrd="0" destOrd="0" presId="urn:microsoft.com/office/officeart/2005/8/layout/vList5"/>
    <dgm:cxn modelId="{D7CEDD79-03C4-4042-912F-A727C9EB1BAC}" type="presParOf" srcId="{E5C6C6A7-036C-429A-A643-8F81DCBDD392}" destId="{318373E6-D5CC-48FA-BAF1-D0981ED72911}" srcOrd="1" destOrd="0" presId="urn:microsoft.com/office/officeart/2005/8/layout/vList5"/>
    <dgm:cxn modelId="{3DE62783-6363-4893-AA70-9B693510BCFC}" type="presParOf" srcId="{75FBE550-D25B-49EA-B1F4-8B0CF9C13612}" destId="{3A107BF3-104F-4CD7-A715-BD8B20791B22}" srcOrd="3" destOrd="0" presId="urn:microsoft.com/office/officeart/2005/8/layout/vList5"/>
    <dgm:cxn modelId="{2E90C955-37ED-47AA-A667-A53B45DF5E73}" type="presParOf" srcId="{75FBE550-D25B-49EA-B1F4-8B0CF9C13612}" destId="{7B7EEFDE-90DD-4DD5-B3DE-0F2CAECF9D08}" srcOrd="4" destOrd="0" presId="urn:microsoft.com/office/officeart/2005/8/layout/vList5"/>
    <dgm:cxn modelId="{9D8006B4-9EAC-4F74-93D9-0FA590DFA4BA}" type="presParOf" srcId="{7B7EEFDE-90DD-4DD5-B3DE-0F2CAECF9D08}" destId="{F11378BA-0EE1-41D5-899E-D47BFEFF4A70}" srcOrd="0" destOrd="0" presId="urn:microsoft.com/office/officeart/2005/8/layout/vList5"/>
    <dgm:cxn modelId="{46CCC868-6C63-47E5-9DC8-3EF81F2EE9FD}" type="presParOf" srcId="{7B7EEFDE-90DD-4DD5-B3DE-0F2CAECF9D08}" destId="{AEBDF63F-C03D-42D8-A404-CA27A4AA76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6B554A-5F17-4340-A682-0A725A87A0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31DC5E-D840-4F71-B727-43D32C0267D8}">
      <dgm:prSet/>
      <dgm:spPr/>
      <dgm:t>
        <a:bodyPr/>
        <a:lstStyle/>
        <a:p>
          <a:r>
            <a:rPr lang="en-US"/>
            <a:t>Board Member Education Public Policy</a:t>
          </a:r>
        </a:p>
      </dgm:t>
    </dgm:pt>
    <dgm:pt modelId="{D7D3ECF5-2682-4787-9646-538ABCE8C291}" type="parTrans" cxnId="{24CC7C88-9EF1-43B7-8FC2-CBB311256615}">
      <dgm:prSet/>
      <dgm:spPr/>
      <dgm:t>
        <a:bodyPr/>
        <a:lstStyle/>
        <a:p>
          <a:endParaRPr lang="en-US"/>
        </a:p>
      </dgm:t>
    </dgm:pt>
    <dgm:pt modelId="{8DCB5719-F20D-42F7-B8AC-9FBBAB87D9D0}" type="sibTrans" cxnId="{24CC7C88-9EF1-43B7-8FC2-CBB311256615}">
      <dgm:prSet/>
      <dgm:spPr/>
      <dgm:t>
        <a:bodyPr/>
        <a:lstStyle/>
        <a:p>
          <a:endParaRPr lang="en-US"/>
        </a:p>
      </dgm:t>
    </dgm:pt>
    <dgm:pt modelId="{39ED3C6C-E3A6-4768-BB65-98CD59764161}">
      <dgm:prSet/>
      <dgm:spPr/>
      <dgm:t>
        <a:bodyPr/>
        <a:lstStyle/>
        <a:p>
          <a:r>
            <a:rPr lang="en-US"/>
            <a:t>Dispute Resolution Public Policy</a:t>
          </a:r>
        </a:p>
      </dgm:t>
    </dgm:pt>
    <dgm:pt modelId="{80CE8EBD-2CD4-4F08-BF5C-0217FDED5960}" type="parTrans" cxnId="{5B2E0B5B-D09B-4A9A-B540-F6DDDCD717AD}">
      <dgm:prSet/>
      <dgm:spPr/>
      <dgm:t>
        <a:bodyPr/>
        <a:lstStyle/>
        <a:p>
          <a:endParaRPr lang="en-US"/>
        </a:p>
      </dgm:t>
    </dgm:pt>
    <dgm:pt modelId="{214A54E4-CF68-4D73-9845-2D763948AF03}" type="sibTrans" cxnId="{5B2E0B5B-D09B-4A9A-B540-F6DDDCD717AD}">
      <dgm:prSet/>
      <dgm:spPr/>
      <dgm:t>
        <a:bodyPr/>
        <a:lstStyle/>
        <a:p>
          <a:endParaRPr lang="en-US"/>
        </a:p>
      </dgm:t>
    </dgm:pt>
    <dgm:pt modelId="{002ADC80-F4F5-4769-9E42-A9EA00D89A8D}">
      <dgm:prSet/>
      <dgm:spPr/>
      <dgm:t>
        <a:bodyPr/>
        <a:lstStyle/>
        <a:p>
          <a:r>
            <a:rPr lang="en-US"/>
            <a:t>Foreclosure and Fining Authority Public Policy</a:t>
          </a:r>
        </a:p>
      </dgm:t>
    </dgm:pt>
    <dgm:pt modelId="{F714D2ED-7AE1-4D66-AC49-3CECC7493121}" type="parTrans" cxnId="{C8483E51-4F97-439F-B2CB-F5A961AAC789}">
      <dgm:prSet/>
      <dgm:spPr/>
      <dgm:t>
        <a:bodyPr/>
        <a:lstStyle/>
        <a:p>
          <a:endParaRPr lang="en-US"/>
        </a:p>
      </dgm:t>
    </dgm:pt>
    <dgm:pt modelId="{2720718A-5A03-4006-9EFC-629A4EEDCA94}" type="sibTrans" cxnId="{C8483E51-4F97-439F-B2CB-F5A961AAC789}">
      <dgm:prSet/>
      <dgm:spPr/>
      <dgm:t>
        <a:bodyPr/>
        <a:lstStyle/>
        <a:p>
          <a:endParaRPr lang="en-US"/>
        </a:p>
      </dgm:t>
    </dgm:pt>
    <dgm:pt modelId="{71E68292-E8F2-4D9B-8988-AC7A3C92293E}" type="pres">
      <dgm:prSet presAssocID="{DA6B554A-5F17-4340-A682-0A725A87A042}" presName="root" presStyleCnt="0">
        <dgm:presLayoutVars>
          <dgm:dir/>
          <dgm:resizeHandles val="exact"/>
        </dgm:presLayoutVars>
      </dgm:prSet>
      <dgm:spPr/>
    </dgm:pt>
    <dgm:pt modelId="{120389F1-79E1-4232-9F70-FB5FA584DCB9}" type="pres">
      <dgm:prSet presAssocID="{F131DC5E-D840-4F71-B727-43D32C0267D8}" presName="compNode" presStyleCnt="0"/>
      <dgm:spPr/>
    </dgm:pt>
    <dgm:pt modelId="{1A1236B9-6EB3-45A0-9D5D-1498B28CF1D0}" type="pres">
      <dgm:prSet presAssocID="{F131DC5E-D840-4F71-B727-43D32C0267D8}" presName="bgRect" presStyleLbl="bgShp" presStyleIdx="0" presStyleCnt="3"/>
      <dgm:spPr/>
    </dgm:pt>
    <dgm:pt modelId="{8321D9C8-F9DC-4913-90AA-9547C142D111}" type="pres">
      <dgm:prSet presAssocID="{F131DC5E-D840-4F71-B727-43D32C0267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D079AF2-7BE1-4D4B-87B6-35937AC34B40}" type="pres">
      <dgm:prSet presAssocID="{F131DC5E-D840-4F71-B727-43D32C0267D8}" presName="spaceRect" presStyleCnt="0"/>
      <dgm:spPr/>
    </dgm:pt>
    <dgm:pt modelId="{A810C0F8-6D8E-426F-B77C-C91176659B3E}" type="pres">
      <dgm:prSet presAssocID="{F131DC5E-D840-4F71-B727-43D32C0267D8}" presName="parTx" presStyleLbl="revTx" presStyleIdx="0" presStyleCnt="3">
        <dgm:presLayoutVars>
          <dgm:chMax val="0"/>
          <dgm:chPref val="0"/>
        </dgm:presLayoutVars>
      </dgm:prSet>
      <dgm:spPr/>
    </dgm:pt>
    <dgm:pt modelId="{0E062E48-39E9-4E12-8C30-81A3B5B90276}" type="pres">
      <dgm:prSet presAssocID="{8DCB5719-F20D-42F7-B8AC-9FBBAB87D9D0}" presName="sibTrans" presStyleCnt="0"/>
      <dgm:spPr/>
    </dgm:pt>
    <dgm:pt modelId="{EA82D988-5495-4B53-B79A-AE2CE3A5C0DE}" type="pres">
      <dgm:prSet presAssocID="{39ED3C6C-E3A6-4768-BB65-98CD59764161}" presName="compNode" presStyleCnt="0"/>
      <dgm:spPr/>
    </dgm:pt>
    <dgm:pt modelId="{BCAE97DD-BD8B-4630-9902-23053C5F57BD}" type="pres">
      <dgm:prSet presAssocID="{39ED3C6C-E3A6-4768-BB65-98CD59764161}" presName="bgRect" presStyleLbl="bgShp" presStyleIdx="1" presStyleCnt="3"/>
      <dgm:spPr/>
    </dgm:pt>
    <dgm:pt modelId="{AB06E171-19E2-4A58-AA88-87B39048090C}" type="pres">
      <dgm:prSet presAssocID="{39ED3C6C-E3A6-4768-BB65-98CD597641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BCD52BDF-D6D4-4452-9D10-BAF5EBD37258}" type="pres">
      <dgm:prSet presAssocID="{39ED3C6C-E3A6-4768-BB65-98CD59764161}" presName="spaceRect" presStyleCnt="0"/>
      <dgm:spPr/>
    </dgm:pt>
    <dgm:pt modelId="{6A1E0C73-A255-4833-800B-E1763908B8A7}" type="pres">
      <dgm:prSet presAssocID="{39ED3C6C-E3A6-4768-BB65-98CD59764161}" presName="parTx" presStyleLbl="revTx" presStyleIdx="1" presStyleCnt="3">
        <dgm:presLayoutVars>
          <dgm:chMax val="0"/>
          <dgm:chPref val="0"/>
        </dgm:presLayoutVars>
      </dgm:prSet>
      <dgm:spPr/>
    </dgm:pt>
    <dgm:pt modelId="{3DE87A75-6B86-4359-8E18-9E8805C994ED}" type="pres">
      <dgm:prSet presAssocID="{214A54E4-CF68-4D73-9845-2D763948AF03}" presName="sibTrans" presStyleCnt="0"/>
      <dgm:spPr/>
    </dgm:pt>
    <dgm:pt modelId="{48519A19-0614-452C-9FC3-0C34002788E0}" type="pres">
      <dgm:prSet presAssocID="{002ADC80-F4F5-4769-9E42-A9EA00D89A8D}" presName="compNode" presStyleCnt="0"/>
      <dgm:spPr/>
    </dgm:pt>
    <dgm:pt modelId="{C6374462-B348-403F-AC7D-6F64303AE24F}" type="pres">
      <dgm:prSet presAssocID="{002ADC80-F4F5-4769-9E42-A9EA00D89A8D}" presName="bgRect" presStyleLbl="bgShp" presStyleIdx="2" presStyleCnt="3"/>
      <dgm:spPr/>
    </dgm:pt>
    <dgm:pt modelId="{535E6FAE-7F08-4B19-B86C-DE71D95A25D5}" type="pres">
      <dgm:prSet presAssocID="{002ADC80-F4F5-4769-9E42-A9EA00D89A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1634F3CC-F3C6-44C6-9621-E26B355CF2E0}" type="pres">
      <dgm:prSet presAssocID="{002ADC80-F4F5-4769-9E42-A9EA00D89A8D}" presName="spaceRect" presStyleCnt="0"/>
      <dgm:spPr/>
    </dgm:pt>
    <dgm:pt modelId="{3284734A-3603-4F1E-A431-8227FAE7ADC7}" type="pres">
      <dgm:prSet presAssocID="{002ADC80-F4F5-4769-9E42-A9EA00D89A8D}" presName="parTx" presStyleLbl="revTx" presStyleIdx="2" presStyleCnt="3">
        <dgm:presLayoutVars>
          <dgm:chMax val="0"/>
          <dgm:chPref val="0"/>
        </dgm:presLayoutVars>
      </dgm:prSet>
      <dgm:spPr/>
    </dgm:pt>
  </dgm:ptLst>
  <dgm:cxnLst>
    <dgm:cxn modelId="{281C9A36-382D-47AF-B28B-74DE246CD58D}" type="presOf" srcId="{39ED3C6C-E3A6-4768-BB65-98CD59764161}" destId="{6A1E0C73-A255-4833-800B-E1763908B8A7}" srcOrd="0" destOrd="0" presId="urn:microsoft.com/office/officeart/2018/2/layout/IconVerticalSolidList"/>
    <dgm:cxn modelId="{5B2E0B5B-D09B-4A9A-B540-F6DDDCD717AD}" srcId="{DA6B554A-5F17-4340-A682-0A725A87A042}" destId="{39ED3C6C-E3A6-4768-BB65-98CD59764161}" srcOrd="1" destOrd="0" parTransId="{80CE8EBD-2CD4-4F08-BF5C-0217FDED5960}" sibTransId="{214A54E4-CF68-4D73-9845-2D763948AF03}"/>
    <dgm:cxn modelId="{98B4CE5C-88CB-47B6-90A4-15A8E0D35B8F}" type="presOf" srcId="{002ADC80-F4F5-4769-9E42-A9EA00D89A8D}" destId="{3284734A-3603-4F1E-A431-8227FAE7ADC7}" srcOrd="0" destOrd="0" presId="urn:microsoft.com/office/officeart/2018/2/layout/IconVerticalSolidList"/>
    <dgm:cxn modelId="{C8483E51-4F97-439F-B2CB-F5A961AAC789}" srcId="{DA6B554A-5F17-4340-A682-0A725A87A042}" destId="{002ADC80-F4F5-4769-9E42-A9EA00D89A8D}" srcOrd="2" destOrd="0" parTransId="{F714D2ED-7AE1-4D66-AC49-3CECC7493121}" sibTransId="{2720718A-5A03-4006-9EFC-629A4EEDCA94}"/>
    <dgm:cxn modelId="{BBE7EA7C-7DBC-4C9C-9703-F4FAF78CD0BA}" type="presOf" srcId="{F131DC5E-D840-4F71-B727-43D32C0267D8}" destId="{A810C0F8-6D8E-426F-B77C-C91176659B3E}" srcOrd="0" destOrd="0" presId="urn:microsoft.com/office/officeart/2018/2/layout/IconVerticalSolidList"/>
    <dgm:cxn modelId="{24CC7C88-9EF1-43B7-8FC2-CBB311256615}" srcId="{DA6B554A-5F17-4340-A682-0A725A87A042}" destId="{F131DC5E-D840-4F71-B727-43D32C0267D8}" srcOrd="0" destOrd="0" parTransId="{D7D3ECF5-2682-4787-9646-538ABCE8C291}" sibTransId="{8DCB5719-F20D-42F7-B8AC-9FBBAB87D9D0}"/>
    <dgm:cxn modelId="{C644F5F4-CF0C-40FF-BF92-9157ACF9CF3F}" type="presOf" srcId="{DA6B554A-5F17-4340-A682-0A725A87A042}" destId="{71E68292-E8F2-4D9B-8988-AC7A3C92293E}" srcOrd="0" destOrd="0" presId="urn:microsoft.com/office/officeart/2018/2/layout/IconVerticalSolidList"/>
    <dgm:cxn modelId="{B50F7302-46B1-4D13-A8A3-DDF9251131C6}" type="presParOf" srcId="{71E68292-E8F2-4D9B-8988-AC7A3C92293E}" destId="{120389F1-79E1-4232-9F70-FB5FA584DCB9}" srcOrd="0" destOrd="0" presId="urn:microsoft.com/office/officeart/2018/2/layout/IconVerticalSolidList"/>
    <dgm:cxn modelId="{B38E8421-FE9E-4275-A7B2-079794C3523A}" type="presParOf" srcId="{120389F1-79E1-4232-9F70-FB5FA584DCB9}" destId="{1A1236B9-6EB3-45A0-9D5D-1498B28CF1D0}" srcOrd="0" destOrd="0" presId="urn:microsoft.com/office/officeart/2018/2/layout/IconVerticalSolidList"/>
    <dgm:cxn modelId="{7C54FDD6-1B5C-426F-96A8-C5CF0167B292}" type="presParOf" srcId="{120389F1-79E1-4232-9F70-FB5FA584DCB9}" destId="{8321D9C8-F9DC-4913-90AA-9547C142D111}" srcOrd="1" destOrd="0" presId="urn:microsoft.com/office/officeart/2018/2/layout/IconVerticalSolidList"/>
    <dgm:cxn modelId="{1195FCB7-B6D5-412A-8734-CEBF6C43D6C2}" type="presParOf" srcId="{120389F1-79E1-4232-9F70-FB5FA584DCB9}" destId="{3D079AF2-7BE1-4D4B-87B6-35937AC34B40}" srcOrd="2" destOrd="0" presId="urn:microsoft.com/office/officeart/2018/2/layout/IconVerticalSolidList"/>
    <dgm:cxn modelId="{2331CDA0-23D4-4221-AA4C-DCD82B25BF93}" type="presParOf" srcId="{120389F1-79E1-4232-9F70-FB5FA584DCB9}" destId="{A810C0F8-6D8E-426F-B77C-C91176659B3E}" srcOrd="3" destOrd="0" presId="urn:microsoft.com/office/officeart/2018/2/layout/IconVerticalSolidList"/>
    <dgm:cxn modelId="{6A7A4CC9-8A46-489F-B748-CEA0131D52D7}" type="presParOf" srcId="{71E68292-E8F2-4D9B-8988-AC7A3C92293E}" destId="{0E062E48-39E9-4E12-8C30-81A3B5B90276}" srcOrd="1" destOrd="0" presId="urn:microsoft.com/office/officeart/2018/2/layout/IconVerticalSolidList"/>
    <dgm:cxn modelId="{5ACD3D7E-882B-4943-95C4-7DF15D486F85}" type="presParOf" srcId="{71E68292-E8F2-4D9B-8988-AC7A3C92293E}" destId="{EA82D988-5495-4B53-B79A-AE2CE3A5C0DE}" srcOrd="2" destOrd="0" presId="urn:microsoft.com/office/officeart/2018/2/layout/IconVerticalSolidList"/>
    <dgm:cxn modelId="{D57DB6ED-8C16-4BB8-B10D-CDBAEC431E3F}" type="presParOf" srcId="{EA82D988-5495-4B53-B79A-AE2CE3A5C0DE}" destId="{BCAE97DD-BD8B-4630-9902-23053C5F57BD}" srcOrd="0" destOrd="0" presId="urn:microsoft.com/office/officeart/2018/2/layout/IconVerticalSolidList"/>
    <dgm:cxn modelId="{E71B560C-6AD3-4142-9399-4572EBBB9697}" type="presParOf" srcId="{EA82D988-5495-4B53-B79A-AE2CE3A5C0DE}" destId="{AB06E171-19E2-4A58-AA88-87B39048090C}" srcOrd="1" destOrd="0" presId="urn:microsoft.com/office/officeart/2018/2/layout/IconVerticalSolidList"/>
    <dgm:cxn modelId="{579780BC-F5F9-4136-85FD-C2F83D325183}" type="presParOf" srcId="{EA82D988-5495-4B53-B79A-AE2CE3A5C0DE}" destId="{BCD52BDF-D6D4-4452-9D10-BAF5EBD37258}" srcOrd="2" destOrd="0" presId="urn:microsoft.com/office/officeart/2018/2/layout/IconVerticalSolidList"/>
    <dgm:cxn modelId="{17E2606F-50F9-444B-9E2F-A13ABE17278B}" type="presParOf" srcId="{EA82D988-5495-4B53-B79A-AE2CE3A5C0DE}" destId="{6A1E0C73-A255-4833-800B-E1763908B8A7}" srcOrd="3" destOrd="0" presId="urn:microsoft.com/office/officeart/2018/2/layout/IconVerticalSolidList"/>
    <dgm:cxn modelId="{C6B853F2-97BF-4250-B7AD-7DA47A7CE6C3}" type="presParOf" srcId="{71E68292-E8F2-4D9B-8988-AC7A3C92293E}" destId="{3DE87A75-6B86-4359-8E18-9E8805C994ED}" srcOrd="3" destOrd="0" presId="urn:microsoft.com/office/officeart/2018/2/layout/IconVerticalSolidList"/>
    <dgm:cxn modelId="{FC248AA7-EF40-4AC4-AB0F-77564FEDB975}" type="presParOf" srcId="{71E68292-E8F2-4D9B-8988-AC7A3C92293E}" destId="{48519A19-0614-452C-9FC3-0C34002788E0}" srcOrd="4" destOrd="0" presId="urn:microsoft.com/office/officeart/2018/2/layout/IconVerticalSolidList"/>
    <dgm:cxn modelId="{B06A579E-15C9-494E-926A-B0DA83E4D195}" type="presParOf" srcId="{48519A19-0614-452C-9FC3-0C34002788E0}" destId="{C6374462-B348-403F-AC7D-6F64303AE24F}" srcOrd="0" destOrd="0" presId="urn:microsoft.com/office/officeart/2018/2/layout/IconVerticalSolidList"/>
    <dgm:cxn modelId="{22EF5934-8ED4-4176-B40C-099035E608D7}" type="presParOf" srcId="{48519A19-0614-452C-9FC3-0C34002788E0}" destId="{535E6FAE-7F08-4B19-B86C-DE71D95A25D5}" srcOrd="1" destOrd="0" presId="urn:microsoft.com/office/officeart/2018/2/layout/IconVerticalSolidList"/>
    <dgm:cxn modelId="{89EB5184-9671-4B54-9390-EDA34D345DCA}" type="presParOf" srcId="{48519A19-0614-452C-9FC3-0C34002788E0}" destId="{1634F3CC-F3C6-44C6-9621-E26B355CF2E0}" srcOrd="2" destOrd="0" presId="urn:microsoft.com/office/officeart/2018/2/layout/IconVerticalSolidList"/>
    <dgm:cxn modelId="{5993C8A6-247F-47B6-A76F-DB88EC5CDD96}" type="presParOf" srcId="{48519A19-0614-452C-9FC3-0C34002788E0}" destId="{3284734A-3603-4F1E-A431-8227FAE7ADC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08E8D9-82C1-4DE0-B79D-CB33E3FFA3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8B2EB-EFCB-4FFF-B70F-8C5A924EB9E3}">
      <dgm:prSet/>
      <dgm:spPr/>
      <dgm:t>
        <a:bodyPr/>
        <a:lstStyle/>
        <a:p>
          <a:r>
            <a:rPr lang="en-US" b="1" i="0" baseline="0" dirty="0">
              <a:solidFill>
                <a:schemeClr val="tx1"/>
              </a:solidFill>
            </a:rPr>
            <a:t>2024 Priorities</a:t>
          </a:r>
          <a:endParaRPr lang="en-US" dirty="0">
            <a:solidFill>
              <a:schemeClr val="tx1"/>
            </a:solidFill>
          </a:endParaRPr>
        </a:p>
      </dgm:t>
    </dgm:pt>
    <dgm:pt modelId="{224C3966-56A6-4BA0-A8BC-96FBF26890BD}" type="parTrans" cxnId="{2EB176D8-453C-4712-AC18-FB71F211E911}">
      <dgm:prSet/>
      <dgm:spPr/>
      <dgm:t>
        <a:bodyPr/>
        <a:lstStyle/>
        <a:p>
          <a:endParaRPr lang="en-US"/>
        </a:p>
      </dgm:t>
    </dgm:pt>
    <dgm:pt modelId="{A0467B26-BAB6-4E5E-8FDA-69142964C821}" type="sibTrans" cxnId="{2EB176D8-453C-4712-AC18-FB71F211E911}">
      <dgm:prSet/>
      <dgm:spPr/>
      <dgm:t>
        <a:bodyPr/>
        <a:lstStyle/>
        <a:p>
          <a:endParaRPr lang="en-US"/>
        </a:p>
      </dgm:t>
    </dgm:pt>
    <dgm:pt modelId="{ED9EC74F-3555-4DF7-A1A2-8E1F4143586F}">
      <dgm:prSet/>
      <dgm:spPr/>
      <dgm:t>
        <a:bodyPr/>
        <a:lstStyle/>
        <a:p>
          <a:r>
            <a:rPr lang="en-US" b="1" i="0" baseline="0" dirty="0">
              <a:solidFill>
                <a:schemeClr val="tx1"/>
              </a:solidFill>
            </a:rPr>
            <a:t>Condominium Safety</a:t>
          </a:r>
          <a:r>
            <a:rPr lang="en-US" b="0" i="0" baseline="0" dirty="0">
              <a:solidFill>
                <a:schemeClr val="tx1"/>
              </a:solidFill>
            </a:rPr>
            <a:t>: Building Inspections, Reserve Studies/Funding</a:t>
          </a:r>
          <a:endParaRPr lang="en-US" dirty="0">
            <a:solidFill>
              <a:schemeClr val="tx1"/>
            </a:solidFill>
          </a:endParaRPr>
        </a:p>
      </dgm:t>
    </dgm:pt>
    <dgm:pt modelId="{0629B04C-1E2B-4FF3-8E3E-F04085956E6F}" type="parTrans" cxnId="{14480D96-37C5-4E55-9D27-D90DEC3D62B7}">
      <dgm:prSet/>
      <dgm:spPr/>
      <dgm:t>
        <a:bodyPr/>
        <a:lstStyle/>
        <a:p>
          <a:endParaRPr lang="en-US"/>
        </a:p>
      </dgm:t>
    </dgm:pt>
    <dgm:pt modelId="{6C039493-F429-4A35-8D80-2281E277D352}" type="sibTrans" cxnId="{14480D96-37C5-4E55-9D27-D90DEC3D62B7}">
      <dgm:prSet/>
      <dgm:spPr/>
      <dgm:t>
        <a:bodyPr/>
        <a:lstStyle/>
        <a:p>
          <a:endParaRPr lang="en-US"/>
        </a:p>
      </dgm:t>
    </dgm:pt>
    <dgm:pt modelId="{16D81532-F132-4564-9C1B-FD5A6A200AF0}">
      <dgm:prSet/>
      <dgm:spPr/>
      <dgm:t>
        <a:bodyPr/>
        <a:lstStyle/>
        <a:p>
          <a:r>
            <a:rPr lang="en-US" dirty="0">
              <a:solidFill>
                <a:schemeClr val="tx1"/>
              </a:solidFill>
            </a:rPr>
            <a:t>Fining Authority and Foreclosures</a:t>
          </a:r>
        </a:p>
        <a:p>
          <a:r>
            <a:rPr lang="en-US" dirty="0">
              <a:solidFill>
                <a:schemeClr val="tx1"/>
              </a:solidFill>
            </a:rPr>
            <a:t>Dispute Resolution and ADR</a:t>
          </a:r>
        </a:p>
      </dgm:t>
    </dgm:pt>
    <dgm:pt modelId="{1B0F6B15-9E14-4C25-968E-B96AF2785FA7}" type="parTrans" cxnId="{C3CE7FA8-AD88-4992-ACA6-4502150B03FE}">
      <dgm:prSet/>
      <dgm:spPr/>
      <dgm:t>
        <a:bodyPr/>
        <a:lstStyle/>
        <a:p>
          <a:endParaRPr lang="en-US"/>
        </a:p>
      </dgm:t>
    </dgm:pt>
    <dgm:pt modelId="{0F29C24C-EE41-4945-A2A9-D5E3B41E338D}" type="sibTrans" cxnId="{C3CE7FA8-AD88-4992-ACA6-4502150B03FE}">
      <dgm:prSet/>
      <dgm:spPr/>
      <dgm:t>
        <a:bodyPr/>
        <a:lstStyle/>
        <a:p>
          <a:endParaRPr lang="en-US"/>
        </a:p>
      </dgm:t>
    </dgm:pt>
    <dgm:pt modelId="{7B995858-5112-45EC-8CD0-E2AFFD73BC28}">
      <dgm:prSet/>
      <dgm:spPr/>
      <dgm:t>
        <a:bodyPr/>
        <a:lstStyle/>
        <a:p>
          <a:r>
            <a:rPr lang="en-US" b="0" i="0" baseline="0" dirty="0">
              <a:solidFill>
                <a:schemeClr val="tx1"/>
              </a:solidFill>
            </a:rPr>
            <a:t>Process to Remove Discriminatory Covenants </a:t>
          </a:r>
          <a:endParaRPr lang="en-US" dirty="0">
            <a:solidFill>
              <a:schemeClr val="tx1"/>
            </a:solidFill>
          </a:endParaRPr>
        </a:p>
      </dgm:t>
    </dgm:pt>
    <dgm:pt modelId="{A9DAA300-6224-41FD-9FF4-B9ADFC4EB27B}" type="parTrans" cxnId="{F47115DD-1E2C-4148-8657-CBB7E935DE82}">
      <dgm:prSet/>
      <dgm:spPr/>
      <dgm:t>
        <a:bodyPr/>
        <a:lstStyle/>
        <a:p>
          <a:endParaRPr lang="en-US"/>
        </a:p>
      </dgm:t>
    </dgm:pt>
    <dgm:pt modelId="{4D983DD7-A9E4-4C96-90BB-968C6C096F03}" type="sibTrans" cxnId="{F47115DD-1E2C-4148-8657-CBB7E935DE82}">
      <dgm:prSet/>
      <dgm:spPr/>
      <dgm:t>
        <a:bodyPr/>
        <a:lstStyle/>
        <a:p>
          <a:endParaRPr lang="en-US"/>
        </a:p>
      </dgm:t>
    </dgm:pt>
    <dgm:pt modelId="{56B47DC4-CB3C-4BEA-9D3E-3423C5183D1A}">
      <dgm:prSet/>
      <dgm:spPr/>
      <dgm:t>
        <a:bodyPr/>
        <a:lstStyle/>
        <a:p>
          <a:r>
            <a:rPr lang="en-US" dirty="0">
              <a:solidFill>
                <a:schemeClr val="tx1"/>
              </a:solidFill>
            </a:rPr>
            <a:t>Board member education</a:t>
          </a:r>
        </a:p>
        <a:p>
          <a:r>
            <a:rPr lang="en-US" dirty="0">
              <a:solidFill>
                <a:schemeClr val="tx1"/>
              </a:solidFill>
            </a:rPr>
            <a:t>Access to affordable insurance</a:t>
          </a:r>
        </a:p>
      </dgm:t>
    </dgm:pt>
    <dgm:pt modelId="{E68A9AB5-7997-4119-8B39-070F8948751C}" type="parTrans" cxnId="{94D67DED-A485-4A65-A571-151AC72EBD65}">
      <dgm:prSet/>
      <dgm:spPr/>
      <dgm:t>
        <a:bodyPr/>
        <a:lstStyle/>
        <a:p>
          <a:endParaRPr lang="en-US"/>
        </a:p>
      </dgm:t>
    </dgm:pt>
    <dgm:pt modelId="{2B387848-28FB-45C3-AB7A-C409977DA85A}" type="sibTrans" cxnId="{94D67DED-A485-4A65-A571-151AC72EBD65}">
      <dgm:prSet/>
      <dgm:spPr/>
      <dgm:t>
        <a:bodyPr/>
        <a:lstStyle/>
        <a:p>
          <a:endParaRPr lang="en-US"/>
        </a:p>
      </dgm:t>
    </dgm:pt>
    <dgm:pt modelId="{9B7E3BCA-6C71-4205-8CBA-3B423FF889CD}">
      <dgm:prSet/>
      <dgm:spPr/>
      <dgm:t>
        <a:bodyPr/>
        <a:lstStyle/>
        <a:p>
          <a:r>
            <a:rPr lang="en-US" b="0" i="0" baseline="0" dirty="0">
              <a:solidFill>
                <a:schemeClr val="tx1"/>
              </a:solidFill>
            </a:rPr>
            <a:t>Energy Efficiency – Solar panels and electric vehicle charging stations</a:t>
          </a:r>
          <a:endParaRPr lang="en-US" dirty="0">
            <a:solidFill>
              <a:schemeClr val="tx1"/>
            </a:solidFill>
          </a:endParaRPr>
        </a:p>
      </dgm:t>
    </dgm:pt>
    <dgm:pt modelId="{D6AE48ED-8A7D-4B0A-88C2-A11FAAC7F72D}" type="parTrans" cxnId="{720C835F-5CD1-4FBB-B824-98C05AD55069}">
      <dgm:prSet/>
      <dgm:spPr/>
      <dgm:t>
        <a:bodyPr/>
        <a:lstStyle/>
        <a:p>
          <a:endParaRPr lang="en-US"/>
        </a:p>
      </dgm:t>
    </dgm:pt>
    <dgm:pt modelId="{0678AA83-C3FF-4739-81AE-2A14676E72F9}" type="sibTrans" cxnId="{720C835F-5CD1-4FBB-B824-98C05AD55069}">
      <dgm:prSet/>
      <dgm:spPr/>
      <dgm:t>
        <a:bodyPr/>
        <a:lstStyle/>
        <a:p>
          <a:endParaRPr lang="en-US"/>
        </a:p>
      </dgm:t>
    </dgm:pt>
    <dgm:pt modelId="{B988312F-CE98-4A72-B86C-40C39B79362F}" type="pres">
      <dgm:prSet presAssocID="{5608E8D9-82C1-4DE0-B79D-CB33E3FFA398}" presName="diagram" presStyleCnt="0">
        <dgm:presLayoutVars>
          <dgm:dir/>
          <dgm:resizeHandles val="exact"/>
        </dgm:presLayoutVars>
      </dgm:prSet>
      <dgm:spPr/>
    </dgm:pt>
    <dgm:pt modelId="{13E0CE81-5364-43CB-A6B2-9D0F28D71956}" type="pres">
      <dgm:prSet presAssocID="{2988B2EB-EFCB-4FFF-B70F-8C5A924EB9E3}" presName="node" presStyleLbl="node1" presStyleIdx="0" presStyleCnt="6">
        <dgm:presLayoutVars>
          <dgm:bulletEnabled val="1"/>
        </dgm:presLayoutVars>
      </dgm:prSet>
      <dgm:spPr/>
    </dgm:pt>
    <dgm:pt modelId="{B8D0EF80-CEBE-423E-ADE3-0596A4C85A81}" type="pres">
      <dgm:prSet presAssocID="{A0467B26-BAB6-4E5E-8FDA-69142964C821}" presName="sibTrans" presStyleCnt="0"/>
      <dgm:spPr/>
    </dgm:pt>
    <dgm:pt modelId="{A9ECB16F-7C57-48DD-80AE-FEEB918F225E}" type="pres">
      <dgm:prSet presAssocID="{ED9EC74F-3555-4DF7-A1A2-8E1F4143586F}" presName="node" presStyleLbl="node1" presStyleIdx="1" presStyleCnt="6">
        <dgm:presLayoutVars>
          <dgm:bulletEnabled val="1"/>
        </dgm:presLayoutVars>
      </dgm:prSet>
      <dgm:spPr/>
    </dgm:pt>
    <dgm:pt modelId="{3393D184-69C6-4FF4-8122-6394A3A57C28}" type="pres">
      <dgm:prSet presAssocID="{6C039493-F429-4A35-8D80-2281E277D352}" presName="sibTrans" presStyleCnt="0"/>
      <dgm:spPr/>
    </dgm:pt>
    <dgm:pt modelId="{C273CE05-15BE-405C-8F8A-F0BF0975C3C6}" type="pres">
      <dgm:prSet presAssocID="{16D81532-F132-4564-9C1B-FD5A6A200AF0}" presName="node" presStyleLbl="node1" presStyleIdx="2" presStyleCnt="6">
        <dgm:presLayoutVars>
          <dgm:bulletEnabled val="1"/>
        </dgm:presLayoutVars>
      </dgm:prSet>
      <dgm:spPr/>
    </dgm:pt>
    <dgm:pt modelId="{E91F815A-D1EA-46A1-A8B5-D38F6C21BAF5}" type="pres">
      <dgm:prSet presAssocID="{0F29C24C-EE41-4945-A2A9-D5E3B41E338D}" presName="sibTrans" presStyleCnt="0"/>
      <dgm:spPr/>
    </dgm:pt>
    <dgm:pt modelId="{00A9BA0A-DAD9-4ABD-BFBB-0023381B07F6}" type="pres">
      <dgm:prSet presAssocID="{7B995858-5112-45EC-8CD0-E2AFFD73BC28}" presName="node" presStyleLbl="node1" presStyleIdx="3" presStyleCnt="6">
        <dgm:presLayoutVars>
          <dgm:bulletEnabled val="1"/>
        </dgm:presLayoutVars>
      </dgm:prSet>
      <dgm:spPr/>
    </dgm:pt>
    <dgm:pt modelId="{DDF29983-C063-47B7-9D60-DF30C440C67F}" type="pres">
      <dgm:prSet presAssocID="{4D983DD7-A9E4-4C96-90BB-968C6C096F03}" presName="sibTrans" presStyleCnt="0"/>
      <dgm:spPr/>
    </dgm:pt>
    <dgm:pt modelId="{A102708D-6485-4ACC-8B8A-B764FEBFDCF0}" type="pres">
      <dgm:prSet presAssocID="{56B47DC4-CB3C-4BEA-9D3E-3423C5183D1A}" presName="node" presStyleLbl="node1" presStyleIdx="4" presStyleCnt="6">
        <dgm:presLayoutVars>
          <dgm:bulletEnabled val="1"/>
        </dgm:presLayoutVars>
      </dgm:prSet>
      <dgm:spPr/>
    </dgm:pt>
    <dgm:pt modelId="{965A0E1D-1E02-4D80-888C-1D5CB24945E5}" type="pres">
      <dgm:prSet presAssocID="{2B387848-28FB-45C3-AB7A-C409977DA85A}" presName="sibTrans" presStyleCnt="0"/>
      <dgm:spPr/>
    </dgm:pt>
    <dgm:pt modelId="{82BDB7C6-01F8-4F36-8A20-C751083E115F}" type="pres">
      <dgm:prSet presAssocID="{9B7E3BCA-6C71-4205-8CBA-3B423FF889CD}" presName="node" presStyleLbl="node1" presStyleIdx="5" presStyleCnt="6">
        <dgm:presLayoutVars>
          <dgm:bulletEnabled val="1"/>
        </dgm:presLayoutVars>
      </dgm:prSet>
      <dgm:spPr/>
    </dgm:pt>
  </dgm:ptLst>
  <dgm:cxnLst>
    <dgm:cxn modelId="{48857F18-1EBF-4915-8D84-C0B40012DC86}" type="presOf" srcId="{56B47DC4-CB3C-4BEA-9D3E-3423C5183D1A}" destId="{A102708D-6485-4ACC-8B8A-B764FEBFDCF0}" srcOrd="0" destOrd="0" presId="urn:microsoft.com/office/officeart/2005/8/layout/default"/>
    <dgm:cxn modelId="{02BAA53E-436B-4E25-8533-2DCCA7FDFE44}" type="presOf" srcId="{7B995858-5112-45EC-8CD0-E2AFFD73BC28}" destId="{00A9BA0A-DAD9-4ABD-BFBB-0023381B07F6}" srcOrd="0" destOrd="0" presId="urn:microsoft.com/office/officeart/2005/8/layout/default"/>
    <dgm:cxn modelId="{720C835F-5CD1-4FBB-B824-98C05AD55069}" srcId="{5608E8D9-82C1-4DE0-B79D-CB33E3FFA398}" destId="{9B7E3BCA-6C71-4205-8CBA-3B423FF889CD}" srcOrd="5" destOrd="0" parTransId="{D6AE48ED-8A7D-4B0A-88C2-A11FAAC7F72D}" sibTransId="{0678AA83-C3FF-4739-81AE-2A14676E72F9}"/>
    <dgm:cxn modelId="{4DA13352-0CC9-4183-983D-11789568D3F5}" type="presOf" srcId="{ED9EC74F-3555-4DF7-A1A2-8E1F4143586F}" destId="{A9ECB16F-7C57-48DD-80AE-FEEB918F225E}" srcOrd="0" destOrd="0" presId="urn:microsoft.com/office/officeart/2005/8/layout/default"/>
    <dgm:cxn modelId="{14480D96-37C5-4E55-9D27-D90DEC3D62B7}" srcId="{5608E8D9-82C1-4DE0-B79D-CB33E3FFA398}" destId="{ED9EC74F-3555-4DF7-A1A2-8E1F4143586F}" srcOrd="1" destOrd="0" parTransId="{0629B04C-1E2B-4FF3-8E3E-F04085956E6F}" sibTransId="{6C039493-F429-4A35-8D80-2281E277D352}"/>
    <dgm:cxn modelId="{C3CE7FA8-AD88-4992-ACA6-4502150B03FE}" srcId="{5608E8D9-82C1-4DE0-B79D-CB33E3FFA398}" destId="{16D81532-F132-4564-9C1B-FD5A6A200AF0}" srcOrd="2" destOrd="0" parTransId="{1B0F6B15-9E14-4C25-968E-B96AF2785FA7}" sibTransId="{0F29C24C-EE41-4945-A2A9-D5E3B41E338D}"/>
    <dgm:cxn modelId="{E693D5AD-9795-4905-9417-7D126E9B959E}" type="presOf" srcId="{2988B2EB-EFCB-4FFF-B70F-8C5A924EB9E3}" destId="{13E0CE81-5364-43CB-A6B2-9D0F28D71956}" srcOrd="0" destOrd="0" presId="urn:microsoft.com/office/officeart/2005/8/layout/default"/>
    <dgm:cxn modelId="{F2E865BB-92CF-4092-A6EE-89EFD62272D2}" type="presOf" srcId="{5608E8D9-82C1-4DE0-B79D-CB33E3FFA398}" destId="{B988312F-CE98-4A72-B86C-40C39B79362F}" srcOrd="0" destOrd="0" presId="urn:microsoft.com/office/officeart/2005/8/layout/default"/>
    <dgm:cxn modelId="{C57AF8D6-D6DC-4DA4-A0C2-0C95C19B1A4E}" type="presOf" srcId="{9B7E3BCA-6C71-4205-8CBA-3B423FF889CD}" destId="{82BDB7C6-01F8-4F36-8A20-C751083E115F}" srcOrd="0" destOrd="0" presId="urn:microsoft.com/office/officeart/2005/8/layout/default"/>
    <dgm:cxn modelId="{2EB176D8-453C-4712-AC18-FB71F211E911}" srcId="{5608E8D9-82C1-4DE0-B79D-CB33E3FFA398}" destId="{2988B2EB-EFCB-4FFF-B70F-8C5A924EB9E3}" srcOrd="0" destOrd="0" parTransId="{224C3966-56A6-4BA0-A8BC-96FBF26890BD}" sibTransId="{A0467B26-BAB6-4E5E-8FDA-69142964C821}"/>
    <dgm:cxn modelId="{F47115DD-1E2C-4148-8657-CBB7E935DE82}" srcId="{5608E8D9-82C1-4DE0-B79D-CB33E3FFA398}" destId="{7B995858-5112-45EC-8CD0-E2AFFD73BC28}" srcOrd="3" destOrd="0" parTransId="{A9DAA300-6224-41FD-9FF4-B9ADFC4EB27B}" sibTransId="{4D983DD7-A9E4-4C96-90BB-968C6C096F03}"/>
    <dgm:cxn modelId="{94D67DED-A485-4A65-A571-151AC72EBD65}" srcId="{5608E8D9-82C1-4DE0-B79D-CB33E3FFA398}" destId="{56B47DC4-CB3C-4BEA-9D3E-3423C5183D1A}" srcOrd="4" destOrd="0" parTransId="{E68A9AB5-7997-4119-8B39-070F8948751C}" sibTransId="{2B387848-28FB-45C3-AB7A-C409977DA85A}"/>
    <dgm:cxn modelId="{1846FEFF-110C-4669-9E57-D6B7B2318C34}" type="presOf" srcId="{16D81532-F132-4564-9C1B-FD5A6A200AF0}" destId="{C273CE05-15BE-405C-8F8A-F0BF0975C3C6}" srcOrd="0" destOrd="0" presId="urn:microsoft.com/office/officeart/2005/8/layout/default"/>
    <dgm:cxn modelId="{76C8D196-458D-480F-9095-54391E36DA26}" type="presParOf" srcId="{B988312F-CE98-4A72-B86C-40C39B79362F}" destId="{13E0CE81-5364-43CB-A6B2-9D0F28D71956}" srcOrd="0" destOrd="0" presId="urn:microsoft.com/office/officeart/2005/8/layout/default"/>
    <dgm:cxn modelId="{0586877D-F25F-4426-AE03-36051FF22D37}" type="presParOf" srcId="{B988312F-CE98-4A72-B86C-40C39B79362F}" destId="{B8D0EF80-CEBE-423E-ADE3-0596A4C85A81}" srcOrd="1" destOrd="0" presId="urn:microsoft.com/office/officeart/2005/8/layout/default"/>
    <dgm:cxn modelId="{779D3C31-774E-44B3-BCBD-D14507213991}" type="presParOf" srcId="{B988312F-CE98-4A72-B86C-40C39B79362F}" destId="{A9ECB16F-7C57-48DD-80AE-FEEB918F225E}" srcOrd="2" destOrd="0" presId="urn:microsoft.com/office/officeart/2005/8/layout/default"/>
    <dgm:cxn modelId="{A025D25C-E309-4CB6-AEBB-27E831D57A4D}" type="presParOf" srcId="{B988312F-CE98-4A72-B86C-40C39B79362F}" destId="{3393D184-69C6-4FF4-8122-6394A3A57C28}" srcOrd="3" destOrd="0" presId="urn:microsoft.com/office/officeart/2005/8/layout/default"/>
    <dgm:cxn modelId="{A4389BD8-5ABD-47AA-B428-4BC426B24D34}" type="presParOf" srcId="{B988312F-CE98-4A72-B86C-40C39B79362F}" destId="{C273CE05-15BE-405C-8F8A-F0BF0975C3C6}" srcOrd="4" destOrd="0" presId="urn:microsoft.com/office/officeart/2005/8/layout/default"/>
    <dgm:cxn modelId="{26C8A152-7CDA-4EBF-BEFF-D6E00DBD25C6}" type="presParOf" srcId="{B988312F-CE98-4A72-B86C-40C39B79362F}" destId="{E91F815A-D1EA-46A1-A8B5-D38F6C21BAF5}" srcOrd="5" destOrd="0" presId="urn:microsoft.com/office/officeart/2005/8/layout/default"/>
    <dgm:cxn modelId="{1B9C8F9A-3930-4904-8D64-A12FE5FE36CC}" type="presParOf" srcId="{B988312F-CE98-4A72-B86C-40C39B79362F}" destId="{00A9BA0A-DAD9-4ABD-BFBB-0023381B07F6}" srcOrd="6" destOrd="0" presId="urn:microsoft.com/office/officeart/2005/8/layout/default"/>
    <dgm:cxn modelId="{10F5887F-E16D-4478-B0C2-A8665567998A}" type="presParOf" srcId="{B988312F-CE98-4A72-B86C-40C39B79362F}" destId="{DDF29983-C063-47B7-9D60-DF30C440C67F}" srcOrd="7" destOrd="0" presId="urn:microsoft.com/office/officeart/2005/8/layout/default"/>
    <dgm:cxn modelId="{A4334500-FE93-4034-8FEA-F8BA58625BD7}" type="presParOf" srcId="{B988312F-CE98-4A72-B86C-40C39B79362F}" destId="{A102708D-6485-4ACC-8B8A-B764FEBFDCF0}" srcOrd="8" destOrd="0" presId="urn:microsoft.com/office/officeart/2005/8/layout/default"/>
    <dgm:cxn modelId="{3A573E85-FAA1-4891-A68C-1F6FC4A2207B}" type="presParOf" srcId="{B988312F-CE98-4A72-B86C-40C39B79362F}" destId="{965A0E1D-1E02-4D80-888C-1D5CB24945E5}" srcOrd="9" destOrd="0" presId="urn:microsoft.com/office/officeart/2005/8/layout/default"/>
    <dgm:cxn modelId="{E570ADD0-F5C6-4A39-A752-C95B49444A0D}" type="presParOf" srcId="{B988312F-CE98-4A72-B86C-40C39B79362F}" destId="{82BDB7C6-01F8-4F36-8A20-C751083E115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6678D-E64C-4018-99A6-FA3BD262911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BBB340C-78C8-4BF0-8CA9-37F9A71EAFF0}">
      <dgm:prSet/>
      <dgm:spPr/>
      <dgm:t>
        <a:bodyPr/>
        <a:lstStyle/>
        <a:p>
          <a:r>
            <a:rPr lang="en-US"/>
            <a:t>Corporate Transparency Act</a:t>
          </a:r>
        </a:p>
      </dgm:t>
    </dgm:pt>
    <dgm:pt modelId="{5DD085C6-6674-4443-ADAF-7434C3E9D7CA}" type="parTrans" cxnId="{F901FE50-2B1D-44EE-B63C-C80F2E4AFA13}">
      <dgm:prSet/>
      <dgm:spPr/>
      <dgm:t>
        <a:bodyPr/>
        <a:lstStyle/>
        <a:p>
          <a:endParaRPr lang="en-US"/>
        </a:p>
      </dgm:t>
    </dgm:pt>
    <dgm:pt modelId="{4FCB7DCD-2180-4C88-80CE-8BEE9E142815}" type="sibTrans" cxnId="{F901FE50-2B1D-44EE-B63C-C80F2E4AFA13}">
      <dgm:prSet/>
      <dgm:spPr/>
      <dgm:t>
        <a:bodyPr/>
        <a:lstStyle/>
        <a:p>
          <a:endParaRPr lang="en-US"/>
        </a:p>
      </dgm:t>
    </dgm:pt>
    <dgm:pt modelId="{34528BFD-BB9F-477B-92F7-77A2794D9654}">
      <dgm:prSet/>
      <dgm:spPr/>
      <dgm:t>
        <a:bodyPr/>
        <a:lstStyle/>
        <a:p>
          <a:r>
            <a:rPr lang="en-US" dirty="0"/>
            <a:t>Federal Trade Commission Non-Compete Final Rule Update</a:t>
          </a:r>
        </a:p>
      </dgm:t>
    </dgm:pt>
    <dgm:pt modelId="{74D552B8-E424-4F59-A9E1-74ACFF7AFA5B}" type="parTrans" cxnId="{BBBE8B1F-8EED-406B-873C-08BD2F0985CE}">
      <dgm:prSet/>
      <dgm:spPr/>
      <dgm:t>
        <a:bodyPr/>
        <a:lstStyle/>
        <a:p>
          <a:endParaRPr lang="en-US"/>
        </a:p>
      </dgm:t>
    </dgm:pt>
    <dgm:pt modelId="{000F6482-0011-44AF-9824-8B21A8EA2370}" type="sibTrans" cxnId="{BBBE8B1F-8EED-406B-873C-08BD2F0985CE}">
      <dgm:prSet/>
      <dgm:spPr/>
      <dgm:t>
        <a:bodyPr/>
        <a:lstStyle/>
        <a:p>
          <a:endParaRPr lang="en-US"/>
        </a:p>
      </dgm:t>
    </dgm:pt>
    <dgm:pt modelId="{38E33014-8036-416D-92F5-11EFB360F02F}">
      <dgm:prSet/>
      <dgm:spPr/>
      <dgm:t>
        <a:bodyPr/>
        <a:lstStyle/>
        <a:p>
          <a:endParaRPr lang="en-US" dirty="0"/>
        </a:p>
      </dgm:t>
    </dgm:pt>
    <dgm:pt modelId="{C2C12817-4931-4737-9D7C-EA0F4C74830D}" type="parTrans" cxnId="{BEECC8DE-C886-4542-BADA-795B8AA02E7A}">
      <dgm:prSet/>
      <dgm:spPr/>
      <dgm:t>
        <a:bodyPr/>
        <a:lstStyle/>
        <a:p>
          <a:endParaRPr lang="en-US"/>
        </a:p>
      </dgm:t>
    </dgm:pt>
    <dgm:pt modelId="{1BF0300B-2810-4903-9E7C-C857C0DD64FC}" type="sibTrans" cxnId="{BEECC8DE-C886-4542-BADA-795B8AA02E7A}">
      <dgm:prSet/>
      <dgm:spPr/>
      <dgm:t>
        <a:bodyPr/>
        <a:lstStyle/>
        <a:p>
          <a:endParaRPr lang="en-US"/>
        </a:p>
      </dgm:t>
    </dgm:pt>
    <dgm:pt modelId="{6032282D-EE31-485C-87EF-C5EBE8C9FD39}">
      <dgm:prSet/>
      <dgm:spPr/>
      <dgm:t>
        <a:bodyPr/>
        <a:lstStyle/>
        <a:p>
          <a:r>
            <a:rPr lang="en-US" dirty="0"/>
            <a:t>Federal Communications Commission “Bulk Billing” Notice of Proposed Rulemaking</a:t>
          </a:r>
        </a:p>
      </dgm:t>
    </dgm:pt>
    <dgm:pt modelId="{9FCC15F2-93FF-42AD-90E1-87891FA6BDFC}" type="parTrans" cxnId="{BAF69181-3C19-484F-B503-35A3BE61DC1A}">
      <dgm:prSet/>
      <dgm:spPr/>
      <dgm:t>
        <a:bodyPr/>
        <a:lstStyle/>
        <a:p>
          <a:endParaRPr lang="en-US"/>
        </a:p>
      </dgm:t>
    </dgm:pt>
    <dgm:pt modelId="{0C122583-87D0-4120-8F48-AD3DCC04D33B}" type="sibTrans" cxnId="{BAF69181-3C19-484F-B503-35A3BE61DC1A}">
      <dgm:prSet/>
      <dgm:spPr/>
      <dgm:t>
        <a:bodyPr/>
        <a:lstStyle/>
        <a:p>
          <a:endParaRPr lang="en-US"/>
        </a:p>
      </dgm:t>
    </dgm:pt>
    <dgm:pt modelId="{7294E1FF-029C-45B1-A256-2FA7E339C887}" type="pres">
      <dgm:prSet presAssocID="{3146678D-E64C-4018-99A6-FA3BD262911F}" presName="root" presStyleCnt="0">
        <dgm:presLayoutVars>
          <dgm:dir/>
          <dgm:resizeHandles val="exact"/>
        </dgm:presLayoutVars>
      </dgm:prSet>
      <dgm:spPr/>
    </dgm:pt>
    <dgm:pt modelId="{981DAB36-1430-4731-BCAA-13641A9CC4F3}" type="pres">
      <dgm:prSet presAssocID="{8BBB340C-78C8-4BF0-8CA9-37F9A71EAFF0}" presName="compNode" presStyleCnt="0"/>
      <dgm:spPr/>
    </dgm:pt>
    <dgm:pt modelId="{CAA74269-01BF-4AF2-806B-A879D4576700}" type="pres">
      <dgm:prSet presAssocID="{8BBB340C-78C8-4BF0-8CA9-37F9A71EAFF0}" presName="bgRect" presStyleLbl="bgShp" presStyleIdx="0" presStyleCnt="4"/>
      <dgm:spPr/>
    </dgm:pt>
    <dgm:pt modelId="{DFA7A108-BDA2-42E6-91FA-578AFEE4F956}" type="pres">
      <dgm:prSet presAssocID="{8BBB340C-78C8-4BF0-8CA9-37F9A71EAF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46B31463-D05D-4A45-A6F9-5B11ECB05CF9}" type="pres">
      <dgm:prSet presAssocID="{8BBB340C-78C8-4BF0-8CA9-37F9A71EAFF0}" presName="spaceRect" presStyleCnt="0"/>
      <dgm:spPr/>
    </dgm:pt>
    <dgm:pt modelId="{3D78F9D4-08A9-4494-AF6E-854E4AEA74DA}" type="pres">
      <dgm:prSet presAssocID="{8BBB340C-78C8-4BF0-8CA9-37F9A71EAFF0}" presName="parTx" presStyleLbl="revTx" presStyleIdx="0" presStyleCnt="4">
        <dgm:presLayoutVars>
          <dgm:chMax val="0"/>
          <dgm:chPref val="0"/>
        </dgm:presLayoutVars>
      </dgm:prSet>
      <dgm:spPr/>
    </dgm:pt>
    <dgm:pt modelId="{0B68F1B2-CC45-4C8E-8D84-3A6487CD4238}" type="pres">
      <dgm:prSet presAssocID="{4FCB7DCD-2180-4C88-80CE-8BEE9E142815}" presName="sibTrans" presStyleCnt="0"/>
      <dgm:spPr/>
    </dgm:pt>
    <dgm:pt modelId="{FA27790B-F04E-418C-9986-6B5FB9562525}" type="pres">
      <dgm:prSet presAssocID="{34528BFD-BB9F-477B-92F7-77A2794D9654}" presName="compNode" presStyleCnt="0"/>
      <dgm:spPr/>
    </dgm:pt>
    <dgm:pt modelId="{41CAA04C-4732-49C8-90B7-B1D4523C1B0B}" type="pres">
      <dgm:prSet presAssocID="{34528BFD-BB9F-477B-92F7-77A2794D9654}" presName="bgRect" presStyleLbl="bgShp" presStyleIdx="1" presStyleCnt="4"/>
      <dgm:spPr/>
    </dgm:pt>
    <dgm:pt modelId="{5AC3B91B-4B01-4553-A084-68262FB870E5}" type="pres">
      <dgm:prSet presAssocID="{34528BFD-BB9F-477B-92F7-77A2794D96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ium"/>
        </a:ext>
      </dgm:extLst>
    </dgm:pt>
    <dgm:pt modelId="{B114F4F4-7254-437F-A5EB-042A6A6A5BF7}" type="pres">
      <dgm:prSet presAssocID="{34528BFD-BB9F-477B-92F7-77A2794D9654}" presName="spaceRect" presStyleCnt="0"/>
      <dgm:spPr/>
    </dgm:pt>
    <dgm:pt modelId="{17CE4E19-22E4-4565-A42A-2914E75E3375}" type="pres">
      <dgm:prSet presAssocID="{34528BFD-BB9F-477B-92F7-77A2794D9654}" presName="parTx" presStyleLbl="revTx" presStyleIdx="1" presStyleCnt="4">
        <dgm:presLayoutVars>
          <dgm:chMax val="0"/>
          <dgm:chPref val="0"/>
        </dgm:presLayoutVars>
      </dgm:prSet>
      <dgm:spPr/>
    </dgm:pt>
    <dgm:pt modelId="{D9CC6DDC-B9A8-44FC-A81E-91D91FB948F5}" type="pres">
      <dgm:prSet presAssocID="{000F6482-0011-44AF-9824-8B21A8EA2370}" presName="sibTrans" presStyleCnt="0"/>
      <dgm:spPr/>
    </dgm:pt>
    <dgm:pt modelId="{8E9873BB-3B89-412E-9AEB-D2F78C8CBD1A}" type="pres">
      <dgm:prSet presAssocID="{38E33014-8036-416D-92F5-11EFB360F02F}" presName="compNode" presStyleCnt="0"/>
      <dgm:spPr/>
    </dgm:pt>
    <dgm:pt modelId="{BBCE507E-CC80-4AE8-8FAA-4F09B808E4C2}" type="pres">
      <dgm:prSet presAssocID="{38E33014-8036-416D-92F5-11EFB360F02F}" presName="bgRect" presStyleLbl="bgShp" presStyleIdx="2" presStyleCnt="4"/>
      <dgm:spPr/>
    </dgm:pt>
    <dgm:pt modelId="{3B9E53B6-7971-429D-8387-9760A7183BC0}" type="pres">
      <dgm:prSet presAssocID="{38E33014-8036-416D-92F5-11EFB360F0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reless router"/>
        </a:ext>
      </dgm:extLst>
    </dgm:pt>
    <dgm:pt modelId="{E8B9B48E-F402-4ED6-AB3A-0F2636EEA93C}" type="pres">
      <dgm:prSet presAssocID="{38E33014-8036-416D-92F5-11EFB360F02F}" presName="spaceRect" presStyleCnt="0"/>
      <dgm:spPr/>
    </dgm:pt>
    <dgm:pt modelId="{32EF399E-1482-48B7-ADD9-85D19F6025BF}" type="pres">
      <dgm:prSet presAssocID="{38E33014-8036-416D-92F5-11EFB360F02F}" presName="parTx" presStyleLbl="revTx" presStyleIdx="2" presStyleCnt="4">
        <dgm:presLayoutVars>
          <dgm:chMax val="0"/>
          <dgm:chPref val="0"/>
        </dgm:presLayoutVars>
      </dgm:prSet>
      <dgm:spPr/>
    </dgm:pt>
    <dgm:pt modelId="{F217F84B-DEFE-468A-AFB4-F27E24CA06DC}" type="pres">
      <dgm:prSet presAssocID="{1BF0300B-2810-4903-9E7C-C857C0DD64FC}" presName="sibTrans" presStyleCnt="0"/>
      <dgm:spPr/>
    </dgm:pt>
    <dgm:pt modelId="{CF379B7C-639F-4C4F-91F1-2B8F718BC570}" type="pres">
      <dgm:prSet presAssocID="{6032282D-EE31-485C-87EF-C5EBE8C9FD39}" presName="compNode" presStyleCnt="0"/>
      <dgm:spPr/>
    </dgm:pt>
    <dgm:pt modelId="{86938AEE-BE7F-4F6C-A43B-9C02865DEA37}" type="pres">
      <dgm:prSet presAssocID="{6032282D-EE31-485C-87EF-C5EBE8C9FD39}" presName="bgRect" presStyleLbl="bgShp" presStyleIdx="3" presStyleCnt="4"/>
      <dgm:spPr/>
    </dgm:pt>
    <dgm:pt modelId="{7DB10600-2C1E-4825-B05D-5A55C491EF98}" type="pres">
      <dgm:prSet presAssocID="{6032282D-EE31-485C-87EF-C5EBE8C9FD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642D0FCB-CD37-415E-938E-25FD415C6F6D}" type="pres">
      <dgm:prSet presAssocID="{6032282D-EE31-485C-87EF-C5EBE8C9FD39}" presName="spaceRect" presStyleCnt="0"/>
      <dgm:spPr/>
    </dgm:pt>
    <dgm:pt modelId="{74CA7A69-7F44-4BD6-A719-00A9B1F215D7}" type="pres">
      <dgm:prSet presAssocID="{6032282D-EE31-485C-87EF-C5EBE8C9FD39}" presName="parTx" presStyleLbl="revTx" presStyleIdx="3" presStyleCnt="4">
        <dgm:presLayoutVars>
          <dgm:chMax val="0"/>
          <dgm:chPref val="0"/>
        </dgm:presLayoutVars>
      </dgm:prSet>
      <dgm:spPr/>
    </dgm:pt>
  </dgm:ptLst>
  <dgm:cxnLst>
    <dgm:cxn modelId="{33602809-E7D5-4C7A-A10E-AB2958D62B15}" type="presOf" srcId="{38E33014-8036-416D-92F5-11EFB360F02F}" destId="{32EF399E-1482-48B7-ADD9-85D19F6025BF}" srcOrd="0" destOrd="0" presId="urn:microsoft.com/office/officeart/2018/2/layout/IconVerticalSolidList"/>
    <dgm:cxn modelId="{BBBE8B1F-8EED-406B-873C-08BD2F0985CE}" srcId="{3146678D-E64C-4018-99A6-FA3BD262911F}" destId="{34528BFD-BB9F-477B-92F7-77A2794D9654}" srcOrd="1" destOrd="0" parTransId="{74D552B8-E424-4F59-A9E1-74ACFF7AFA5B}" sibTransId="{000F6482-0011-44AF-9824-8B21A8EA2370}"/>
    <dgm:cxn modelId="{F901FE50-2B1D-44EE-B63C-C80F2E4AFA13}" srcId="{3146678D-E64C-4018-99A6-FA3BD262911F}" destId="{8BBB340C-78C8-4BF0-8CA9-37F9A71EAFF0}" srcOrd="0" destOrd="0" parTransId="{5DD085C6-6674-4443-ADAF-7434C3E9D7CA}" sibTransId="{4FCB7DCD-2180-4C88-80CE-8BEE9E142815}"/>
    <dgm:cxn modelId="{06815077-8479-4209-AC16-9D258484C934}" type="presOf" srcId="{6032282D-EE31-485C-87EF-C5EBE8C9FD39}" destId="{74CA7A69-7F44-4BD6-A719-00A9B1F215D7}" srcOrd="0" destOrd="0" presId="urn:microsoft.com/office/officeart/2018/2/layout/IconVerticalSolidList"/>
    <dgm:cxn modelId="{BAF69181-3C19-484F-B503-35A3BE61DC1A}" srcId="{3146678D-E64C-4018-99A6-FA3BD262911F}" destId="{6032282D-EE31-485C-87EF-C5EBE8C9FD39}" srcOrd="3" destOrd="0" parTransId="{9FCC15F2-93FF-42AD-90E1-87891FA6BDFC}" sibTransId="{0C122583-87D0-4120-8F48-AD3DCC04D33B}"/>
    <dgm:cxn modelId="{D2757BAD-166A-45E3-A33B-37A649689248}" type="presOf" srcId="{34528BFD-BB9F-477B-92F7-77A2794D9654}" destId="{17CE4E19-22E4-4565-A42A-2914E75E3375}" srcOrd="0" destOrd="0" presId="urn:microsoft.com/office/officeart/2018/2/layout/IconVerticalSolidList"/>
    <dgm:cxn modelId="{67FBD2C2-F87E-461D-9F5A-3D098F2245D1}" type="presOf" srcId="{3146678D-E64C-4018-99A6-FA3BD262911F}" destId="{7294E1FF-029C-45B1-A256-2FA7E339C887}" srcOrd="0" destOrd="0" presId="urn:microsoft.com/office/officeart/2018/2/layout/IconVerticalSolidList"/>
    <dgm:cxn modelId="{BEECC8DE-C886-4542-BADA-795B8AA02E7A}" srcId="{3146678D-E64C-4018-99A6-FA3BD262911F}" destId="{38E33014-8036-416D-92F5-11EFB360F02F}" srcOrd="2" destOrd="0" parTransId="{C2C12817-4931-4737-9D7C-EA0F4C74830D}" sibTransId="{1BF0300B-2810-4903-9E7C-C857C0DD64FC}"/>
    <dgm:cxn modelId="{CDFB62E9-8E4B-42CA-A7D3-ABD2E9E6CF6E}" type="presOf" srcId="{8BBB340C-78C8-4BF0-8CA9-37F9A71EAFF0}" destId="{3D78F9D4-08A9-4494-AF6E-854E4AEA74DA}" srcOrd="0" destOrd="0" presId="urn:microsoft.com/office/officeart/2018/2/layout/IconVerticalSolidList"/>
    <dgm:cxn modelId="{5F5F51EA-13EE-4A92-B4E2-358B8C9F7568}" type="presParOf" srcId="{7294E1FF-029C-45B1-A256-2FA7E339C887}" destId="{981DAB36-1430-4731-BCAA-13641A9CC4F3}" srcOrd="0" destOrd="0" presId="urn:microsoft.com/office/officeart/2018/2/layout/IconVerticalSolidList"/>
    <dgm:cxn modelId="{912B8EE5-6043-471D-A594-9E67D2899F24}" type="presParOf" srcId="{981DAB36-1430-4731-BCAA-13641A9CC4F3}" destId="{CAA74269-01BF-4AF2-806B-A879D4576700}" srcOrd="0" destOrd="0" presId="urn:microsoft.com/office/officeart/2018/2/layout/IconVerticalSolidList"/>
    <dgm:cxn modelId="{B188B5A2-C148-4E0D-9A69-DB1696FD9411}" type="presParOf" srcId="{981DAB36-1430-4731-BCAA-13641A9CC4F3}" destId="{DFA7A108-BDA2-42E6-91FA-578AFEE4F956}" srcOrd="1" destOrd="0" presId="urn:microsoft.com/office/officeart/2018/2/layout/IconVerticalSolidList"/>
    <dgm:cxn modelId="{BF21DCA4-AD40-4BDB-BBEB-25E940F2B98F}" type="presParOf" srcId="{981DAB36-1430-4731-BCAA-13641A9CC4F3}" destId="{46B31463-D05D-4A45-A6F9-5B11ECB05CF9}" srcOrd="2" destOrd="0" presId="urn:microsoft.com/office/officeart/2018/2/layout/IconVerticalSolidList"/>
    <dgm:cxn modelId="{1D3EEB38-42DC-44D6-871E-0F40CE449C7B}" type="presParOf" srcId="{981DAB36-1430-4731-BCAA-13641A9CC4F3}" destId="{3D78F9D4-08A9-4494-AF6E-854E4AEA74DA}" srcOrd="3" destOrd="0" presId="urn:microsoft.com/office/officeart/2018/2/layout/IconVerticalSolidList"/>
    <dgm:cxn modelId="{C32DBF53-D73E-43A5-99A9-639F21672C95}" type="presParOf" srcId="{7294E1FF-029C-45B1-A256-2FA7E339C887}" destId="{0B68F1B2-CC45-4C8E-8D84-3A6487CD4238}" srcOrd="1" destOrd="0" presId="urn:microsoft.com/office/officeart/2018/2/layout/IconVerticalSolidList"/>
    <dgm:cxn modelId="{A95A7A24-FA0C-49A1-A85E-E06C6E7CD325}" type="presParOf" srcId="{7294E1FF-029C-45B1-A256-2FA7E339C887}" destId="{FA27790B-F04E-418C-9986-6B5FB9562525}" srcOrd="2" destOrd="0" presId="urn:microsoft.com/office/officeart/2018/2/layout/IconVerticalSolidList"/>
    <dgm:cxn modelId="{E4D9E5CD-8F87-4E9E-BE01-E9B93EB8E57A}" type="presParOf" srcId="{FA27790B-F04E-418C-9986-6B5FB9562525}" destId="{41CAA04C-4732-49C8-90B7-B1D4523C1B0B}" srcOrd="0" destOrd="0" presId="urn:microsoft.com/office/officeart/2018/2/layout/IconVerticalSolidList"/>
    <dgm:cxn modelId="{AEDEECD7-24E9-4655-B326-043DE0C472E0}" type="presParOf" srcId="{FA27790B-F04E-418C-9986-6B5FB9562525}" destId="{5AC3B91B-4B01-4553-A084-68262FB870E5}" srcOrd="1" destOrd="0" presId="urn:microsoft.com/office/officeart/2018/2/layout/IconVerticalSolidList"/>
    <dgm:cxn modelId="{C4F5E72D-FBCE-49BA-A032-3A2CE12BF3FC}" type="presParOf" srcId="{FA27790B-F04E-418C-9986-6B5FB9562525}" destId="{B114F4F4-7254-437F-A5EB-042A6A6A5BF7}" srcOrd="2" destOrd="0" presId="urn:microsoft.com/office/officeart/2018/2/layout/IconVerticalSolidList"/>
    <dgm:cxn modelId="{08039F22-AD50-4A4D-A4AC-20B0153E44A2}" type="presParOf" srcId="{FA27790B-F04E-418C-9986-6B5FB9562525}" destId="{17CE4E19-22E4-4565-A42A-2914E75E3375}" srcOrd="3" destOrd="0" presId="urn:microsoft.com/office/officeart/2018/2/layout/IconVerticalSolidList"/>
    <dgm:cxn modelId="{D5DD70B8-4FE8-4B6B-AD87-17CC1013CD44}" type="presParOf" srcId="{7294E1FF-029C-45B1-A256-2FA7E339C887}" destId="{D9CC6DDC-B9A8-44FC-A81E-91D91FB948F5}" srcOrd="3" destOrd="0" presId="urn:microsoft.com/office/officeart/2018/2/layout/IconVerticalSolidList"/>
    <dgm:cxn modelId="{29AFC807-50A0-4706-BB6B-139DE1E43F20}" type="presParOf" srcId="{7294E1FF-029C-45B1-A256-2FA7E339C887}" destId="{8E9873BB-3B89-412E-9AEB-D2F78C8CBD1A}" srcOrd="4" destOrd="0" presId="urn:microsoft.com/office/officeart/2018/2/layout/IconVerticalSolidList"/>
    <dgm:cxn modelId="{33E04EC8-461B-4B81-8D8C-9C4F0B4D7EA8}" type="presParOf" srcId="{8E9873BB-3B89-412E-9AEB-D2F78C8CBD1A}" destId="{BBCE507E-CC80-4AE8-8FAA-4F09B808E4C2}" srcOrd="0" destOrd="0" presId="urn:microsoft.com/office/officeart/2018/2/layout/IconVerticalSolidList"/>
    <dgm:cxn modelId="{FB3BB752-FBA7-44BB-A91D-F6D1D5A8AAD9}" type="presParOf" srcId="{8E9873BB-3B89-412E-9AEB-D2F78C8CBD1A}" destId="{3B9E53B6-7971-429D-8387-9760A7183BC0}" srcOrd="1" destOrd="0" presId="urn:microsoft.com/office/officeart/2018/2/layout/IconVerticalSolidList"/>
    <dgm:cxn modelId="{1BEC9D1F-1BF8-453F-99BC-FBA7FA31B011}" type="presParOf" srcId="{8E9873BB-3B89-412E-9AEB-D2F78C8CBD1A}" destId="{E8B9B48E-F402-4ED6-AB3A-0F2636EEA93C}" srcOrd="2" destOrd="0" presId="urn:microsoft.com/office/officeart/2018/2/layout/IconVerticalSolidList"/>
    <dgm:cxn modelId="{DC8E1441-0E23-4EA1-97DC-707852F795F1}" type="presParOf" srcId="{8E9873BB-3B89-412E-9AEB-D2F78C8CBD1A}" destId="{32EF399E-1482-48B7-ADD9-85D19F6025BF}" srcOrd="3" destOrd="0" presId="urn:microsoft.com/office/officeart/2018/2/layout/IconVerticalSolidList"/>
    <dgm:cxn modelId="{E9FD67E8-6D7C-4A76-9830-67CA01DA2D66}" type="presParOf" srcId="{7294E1FF-029C-45B1-A256-2FA7E339C887}" destId="{F217F84B-DEFE-468A-AFB4-F27E24CA06DC}" srcOrd="5" destOrd="0" presId="urn:microsoft.com/office/officeart/2018/2/layout/IconVerticalSolidList"/>
    <dgm:cxn modelId="{FC030133-BEF8-4B41-85F7-B4B7DA24ED73}" type="presParOf" srcId="{7294E1FF-029C-45B1-A256-2FA7E339C887}" destId="{CF379B7C-639F-4C4F-91F1-2B8F718BC570}" srcOrd="6" destOrd="0" presId="urn:microsoft.com/office/officeart/2018/2/layout/IconVerticalSolidList"/>
    <dgm:cxn modelId="{84CF225A-D7BE-4B5B-A4A1-2A451069C071}" type="presParOf" srcId="{CF379B7C-639F-4C4F-91F1-2B8F718BC570}" destId="{86938AEE-BE7F-4F6C-A43B-9C02865DEA37}" srcOrd="0" destOrd="0" presId="urn:microsoft.com/office/officeart/2018/2/layout/IconVerticalSolidList"/>
    <dgm:cxn modelId="{AD070787-4D8B-4BF5-9035-CEDD520D366B}" type="presParOf" srcId="{CF379B7C-639F-4C4F-91F1-2B8F718BC570}" destId="{7DB10600-2C1E-4825-B05D-5A55C491EF98}" srcOrd="1" destOrd="0" presId="urn:microsoft.com/office/officeart/2018/2/layout/IconVerticalSolidList"/>
    <dgm:cxn modelId="{39F35866-2364-44F3-B2FC-5F18DC137FFE}" type="presParOf" srcId="{CF379B7C-639F-4C4F-91F1-2B8F718BC570}" destId="{642D0FCB-CD37-415E-938E-25FD415C6F6D}" srcOrd="2" destOrd="0" presId="urn:microsoft.com/office/officeart/2018/2/layout/IconVerticalSolidList"/>
    <dgm:cxn modelId="{37AD9DF3-8B42-4780-909A-2CF78D64DAC6}" type="presParOf" srcId="{CF379B7C-639F-4C4F-91F1-2B8F718BC570}" destId="{74CA7A69-7F44-4BD6-A719-00A9B1F215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60D25-C488-4583-91D8-ED02B208486B}"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endParaRPr lang="en-US"/>
        </a:p>
      </dgm:t>
    </dgm:pt>
    <dgm:pt modelId="{CB4FF95D-7924-4456-880D-CE77026218A7}">
      <dgm:prSet custT="1"/>
      <dgm:spPr/>
      <dgm:t>
        <a:bodyPr/>
        <a:lstStyle/>
        <a:p>
          <a:r>
            <a:rPr lang="en-US" sz="1800" dirty="0">
              <a:solidFill>
                <a:schemeClr val="tx1"/>
              </a:solidFill>
            </a:rPr>
            <a:t>The Anti-Money Laundering/Corporate Transparency Act that passed in 2021 and related Business Ownership Information (BOI) reporting requirements through FinCEN, including capturing more beneficial business ownership information, aims to combat illicit activity including:</a:t>
          </a:r>
        </a:p>
      </dgm:t>
    </dgm:pt>
    <dgm:pt modelId="{A7D19229-0A36-4953-A2D6-8ABE8CB7D0AE}" type="parTrans" cxnId="{2CE76827-58AF-4A6B-9FE0-490FE773F06A}">
      <dgm:prSet/>
      <dgm:spPr/>
      <dgm:t>
        <a:bodyPr/>
        <a:lstStyle/>
        <a:p>
          <a:endParaRPr lang="en-US"/>
        </a:p>
      </dgm:t>
    </dgm:pt>
    <dgm:pt modelId="{11293D96-3C0F-4AB9-94E4-75309D6BBE05}" type="sibTrans" cxnId="{2CE76827-58AF-4A6B-9FE0-490FE773F06A}">
      <dgm:prSet/>
      <dgm:spPr/>
      <dgm:t>
        <a:bodyPr/>
        <a:lstStyle/>
        <a:p>
          <a:endParaRPr lang="en-US"/>
        </a:p>
      </dgm:t>
    </dgm:pt>
    <dgm:pt modelId="{C2D5EA52-C126-4E6D-9837-DD3CFDE0B41B}">
      <dgm:prSet custT="1"/>
      <dgm:spPr/>
      <dgm:t>
        <a:bodyPr/>
        <a:lstStyle/>
        <a:p>
          <a:r>
            <a:rPr lang="en-US" sz="2000" dirty="0">
              <a:solidFill>
                <a:schemeClr val="accent5">
                  <a:lumMod val="25000"/>
                </a:schemeClr>
              </a:solidFill>
            </a:rPr>
            <a:t>Tax fraud</a:t>
          </a:r>
        </a:p>
      </dgm:t>
    </dgm:pt>
    <dgm:pt modelId="{645276D7-0D1F-4888-A8F9-86EABCA32C5F}" type="parTrans" cxnId="{0B6E332F-84D1-4DA2-AC5E-42C510A671E9}">
      <dgm:prSet/>
      <dgm:spPr/>
      <dgm:t>
        <a:bodyPr/>
        <a:lstStyle/>
        <a:p>
          <a:endParaRPr lang="en-US"/>
        </a:p>
      </dgm:t>
    </dgm:pt>
    <dgm:pt modelId="{4789C0BC-F67D-4ABD-82D6-6E3CBFFC69E0}" type="sibTrans" cxnId="{0B6E332F-84D1-4DA2-AC5E-42C510A671E9}">
      <dgm:prSet/>
      <dgm:spPr/>
      <dgm:t>
        <a:bodyPr/>
        <a:lstStyle/>
        <a:p>
          <a:endParaRPr lang="en-US"/>
        </a:p>
      </dgm:t>
    </dgm:pt>
    <dgm:pt modelId="{84E840ED-25C9-484C-A7E3-264EC6806BC4}">
      <dgm:prSet custT="1"/>
      <dgm:spPr/>
      <dgm:t>
        <a:bodyPr/>
        <a:lstStyle/>
        <a:p>
          <a:r>
            <a:rPr lang="en-US" sz="2000" dirty="0">
              <a:solidFill>
                <a:schemeClr val="accent5">
                  <a:lumMod val="25000"/>
                </a:schemeClr>
              </a:solidFill>
            </a:rPr>
            <a:t>Money laundering</a:t>
          </a:r>
        </a:p>
      </dgm:t>
    </dgm:pt>
    <dgm:pt modelId="{A09B4731-9C3A-4F0D-B399-2F1E37385FF0}" type="parTrans" cxnId="{2E3524BE-0295-4C4C-B9C5-4D8FFA38B5A7}">
      <dgm:prSet/>
      <dgm:spPr/>
      <dgm:t>
        <a:bodyPr/>
        <a:lstStyle/>
        <a:p>
          <a:endParaRPr lang="en-US"/>
        </a:p>
      </dgm:t>
    </dgm:pt>
    <dgm:pt modelId="{35024839-E42A-4E5D-91EA-B60A92A08166}" type="sibTrans" cxnId="{2E3524BE-0295-4C4C-B9C5-4D8FFA38B5A7}">
      <dgm:prSet/>
      <dgm:spPr/>
      <dgm:t>
        <a:bodyPr/>
        <a:lstStyle/>
        <a:p>
          <a:endParaRPr lang="en-US"/>
        </a:p>
      </dgm:t>
    </dgm:pt>
    <dgm:pt modelId="{D67EBC96-8D9D-49A7-8DAD-AA1EC9FC0465}">
      <dgm:prSet custT="1"/>
      <dgm:spPr/>
      <dgm:t>
        <a:bodyPr/>
        <a:lstStyle/>
        <a:p>
          <a:r>
            <a:rPr lang="en-US" sz="1800" dirty="0">
              <a:solidFill>
                <a:schemeClr val="accent5">
                  <a:lumMod val="25000"/>
                </a:schemeClr>
              </a:solidFill>
            </a:rPr>
            <a:t>Financing for terrorism</a:t>
          </a:r>
        </a:p>
      </dgm:t>
    </dgm:pt>
    <dgm:pt modelId="{7B63A5A9-A335-4E0D-8778-83FF3973B473}" type="parTrans" cxnId="{98F60393-0BEC-47AC-9F08-0FE77FB4D693}">
      <dgm:prSet/>
      <dgm:spPr/>
      <dgm:t>
        <a:bodyPr/>
        <a:lstStyle/>
        <a:p>
          <a:endParaRPr lang="en-US"/>
        </a:p>
      </dgm:t>
    </dgm:pt>
    <dgm:pt modelId="{EE4C47B0-779C-4714-8F78-C6031161DBFB}" type="sibTrans" cxnId="{98F60393-0BEC-47AC-9F08-0FE77FB4D693}">
      <dgm:prSet/>
      <dgm:spPr/>
      <dgm:t>
        <a:bodyPr/>
        <a:lstStyle/>
        <a:p>
          <a:endParaRPr lang="en-US"/>
        </a:p>
      </dgm:t>
    </dgm:pt>
    <dgm:pt modelId="{4343B22C-5315-4DC1-B0B7-F9E5D76B75C8}">
      <dgm:prSet/>
      <dgm:spPr/>
      <dgm:t>
        <a:bodyPr/>
        <a:lstStyle/>
        <a:p>
          <a:r>
            <a:rPr lang="en-US" dirty="0">
              <a:solidFill>
                <a:schemeClr val="tx1"/>
              </a:solidFill>
            </a:rPr>
            <a:t>This Act unintentionally applies to more than 365,000 community associations in the United States due to associations being organized as state non-profit corporations. </a:t>
          </a:r>
        </a:p>
      </dgm:t>
    </dgm:pt>
    <dgm:pt modelId="{2E29539D-A468-4D68-A817-4CEB43FAC4B6}" type="parTrans" cxnId="{FBD31C88-E065-4209-8DD7-ADA55B2C063A}">
      <dgm:prSet/>
      <dgm:spPr/>
      <dgm:t>
        <a:bodyPr/>
        <a:lstStyle/>
        <a:p>
          <a:endParaRPr lang="en-US"/>
        </a:p>
      </dgm:t>
    </dgm:pt>
    <dgm:pt modelId="{D789CA21-CFBE-48A4-BB75-233E4A74425E}" type="sibTrans" cxnId="{FBD31C88-E065-4209-8DD7-ADA55B2C063A}">
      <dgm:prSet/>
      <dgm:spPr/>
      <dgm:t>
        <a:bodyPr/>
        <a:lstStyle/>
        <a:p>
          <a:endParaRPr lang="en-US"/>
        </a:p>
      </dgm:t>
    </dgm:pt>
    <dgm:pt modelId="{F57CA520-A2FF-40E1-9655-5A11DB4855B0}" type="pres">
      <dgm:prSet presAssocID="{C8A60D25-C488-4583-91D8-ED02B208486B}" presName="Name0" presStyleCnt="0">
        <dgm:presLayoutVars>
          <dgm:dir/>
          <dgm:animLvl val="lvl"/>
          <dgm:resizeHandles val="exact"/>
        </dgm:presLayoutVars>
      </dgm:prSet>
      <dgm:spPr/>
    </dgm:pt>
    <dgm:pt modelId="{A2EF62B6-C5F1-40E0-A736-2DBB6325C4A6}" type="pres">
      <dgm:prSet presAssocID="{4343B22C-5315-4DC1-B0B7-F9E5D76B75C8}" presName="boxAndChildren" presStyleCnt="0"/>
      <dgm:spPr/>
    </dgm:pt>
    <dgm:pt modelId="{38EE735E-F78D-47E9-B2DD-F4055D98F696}" type="pres">
      <dgm:prSet presAssocID="{4343B22C-5315-4DC1-B0B7-F9E5D76B75C8}" presName="parentTextBox" presStyleLbl="node1" presStyleIdx="0" presStyleCnt="2"/>
      <dgm:spPr/>
    </dgm:pt>
    <dgm:pt modelId="{8E7FCCF0-FE4D-42C2-9845-D44DC0F6941D}" type="pres">
      <dgm:prSet presAssocID="{11293D96-3C0F-4AB9-94E4-75309D6BBE05}" presName="sp" presStyleCnt="0"/>
      <dgm:spPr/>
    </dgm:pt>
    <dgm:pt modelId="{96D446EB-69DB-4AA9-AFA6-D15B91382CB8}" type="pres">
      <dgm:prSet presAssocID="{CB4FF95D-7924-4456-880D-CE77026218A7}" presName="arrowAndChildren" presStyleCnt="0"/>
      <dgm:spPr/>
    </dgm:pt>
    <dgm:pt modelId="{74C803F5-13EB-4F66-A4CE-A925DCA3C15A}" type="pres">
      <dgm:prSet presAssocID="{CB4FF95D-7924-4456-880D-CE77026218A7}" presName="parentTextArrow" presStyleLbl="node1" presStyleIdx="0" presStyleCnt="2"/>
      <dgm:spPr/>
    </dgm:pt>
    <dgm:pt modelId="{3C801DC7-D8DF-4447-AC1A-198013FA7D75}" type="pres">
      <dgm:prSet presAssocID="{CB4FF95D-7924-4456-880D-CE77026218A7}" presName="arrow" presStyleLbl="node1" presStyleIdx="1" presStyleCnt="2"/>
      <dgm:spPr/>
    </dgm:pt>
    <dgm:pt modelId="{42A548E4-6799-472A-89E9-EE3CE87E821C}" type="pres">
      <dgm:prSet presAssocID="{CB4FF95D-7924-4456-880D-CE77026218A7}" presName="descendantArrow" presStyleCnt="0"/>
      <dgm:spPr/>
    </dgm:pt>
    <dgm:pt modelId="{6C4B4923-84A8-4B05-A895-7DAD65F0ED6B}" type="pres">
      <dgm:prSet presAssocID="{C2D5EA52-C126-4E6D-9837-DD3CFDE0B41B}" presName="childTextArrow" presStyleLbl="fgAccFollowNode1" presStyleIdx="0" presStyleCnt="3">
        <dgm:presLayoutVars>
          <dgm:bulletEnabled val="1"/>
        </dgm:presLayoutVars>
      </dgm:prSet>
      <dgm:spPr/>
    </dgm:pt>
    <dgm:pt modelId="{72A5E890-F0E5-463B-A40F-2C63B953492B}" type="pres">
      <dgm:prSet presAssocID="{84E840ED-25C9-484C-A7E3-264EC6806BC4}" presName="childTextArrow" presStyleLbl="fgAccFollowNode1" presStyleIdx="1" presStyleCnt="3">
        <dgm:presLayoutVars>
          <dgm:bulletEnabled val="1"/>
        </dgm:presLayoutVars>
      </dgm:prSet>
      <dgm:spPr/>
    </dgm:pt>
    <dgm:pt modelId="{FE57427E-25B9-4586-A207-F87AF10D8F81}" type="pres">
      <dgm:prSet presAssocID="{D67EBC96-8D9D-49A7-8DAD-AA1EC9FC0465}" presName="childTextArrow" presStyleLbl="fgAccFollowNode1" presStyleIdx="2" presStyleCnt="3">
        <dgm:presLayoutVars>
          <dgm:bulletEnabled val="1"/>
        </dgm:presLayoutVars>
      </dgm:prSet>
      <dgm:spPr/>
    </dgm:pt>
  </dgm:ptLst>
  <dgm:cxnLst>
    <dgm:cxn modelId="{762C3A03-A314-4A2B-9B59-DE5553CFAC78}" type="presOf" srcId="{C2D5EA52-C126-4E6D-9837-DD3CFDE0B41B}" destId="{6C4B4923-84A8-4B05-A895-7DAD65F0ED6B}" srcOrd="0" destOrd="0" presId="urn:microsoft.com/office/officeart/2005/8/layout/process4"/>
    <dgm:cxn modelId="{2CE76827-58AF-4A6B-9FE0-490FE773F06A}" srcId="{C8A60D25-C488-4583-91D8-ED02B208486B}" destId="{CB4FF95D-7924-4456-880D-CE77026218A7}" srcOrd="0" destOrd="0" parTransId="{A7D19229-0A36-4953-A2D6-8ABE8CB7D0AE}" sibTransId="{11293D96-3C0F-4AB9-94E4-75309D6BBE05}"/>
    <dgm:cxn modelId="{0B6E332F-84D1-4DA2-AC5E-42C510A671E9}" srcId="{CB4FF95D-7924-4456-880D-CE77026218A7}" destId="{C2D5EA52-C126-4E6D-9837-DD3CFDE0B41B}" srcOrd="0" destOrd="0" parTransId="{645276D7-0D1F-4888-A8F9-86EABCA32C5F}" sibTransId="{4789C0BC-F67D-4ABD-82D6-6E3CBFFC69E0}"/>
    <dgm:cxn modelId="{FBD31C88-E065-4209-8DD7-ADA55B2C063A}" srcId="{C8A60D25-C488-4583-91D8-ED02B208486B}" destId="{4343B22C-5315-4DC1-B0B7-F9E5D76B75C8}" srcOrd="1" destOrd="0" parTransId="{2E29539D-A468-4D68-A817-4CEB43FAC4B6}" sibTransId="{D789CA21-CFBE-48A4-BB75-233E4A74425E}"/>
    <dgm:cxn modelId="{98F60393-0BEC-47AC-9F08-0FE77FB4D693}" srcId="{CB4FF95D-7924-4456-880D-CE77026218A7}" destId="{D67EBC96-8D9D-49A7-8DAD-AA1EC9FC0465}" srcOrd="2" destOrd="0" parTransId="{7B63A5A9-A335-4E0D-8778-83FF3973B473}" sibTransId="{EE4C47B0-779C-4714-8F78-C6031161DBFB}"/>
    <dgm:cxn modelId="{7E58059E-568B-40A2-9E91-968AB9496DEB}" type="presOf" srcId="{CB4FF95D-7924-4456-880D-CE77026218A7}" destId="{74C803F5-13EB-4F66-A4CE-A925DCA3C15A}" srcOrd="0" destOrd="0" presId="urn:microsoft.com/office/officeart/2005/8/layout/process4"/>
    <dgm:cxn modelId="{F33C54A3-80A9-48CA-BB16-E83484138286}" type="presOf" srcId="{84E840ED-25C9-484C-A7E3-264EC6806BC4}" destId="{72A5E890-F0E5-463B-A40F-2C63B953492B}" srcOrd="0" destOrd="0" presId="urn:microsoft.com/office/officeart/2005/8/layout/process4"/>
    <dgm:cxn modelId="{853D9CAB-1243-4FA8-A511-0AA00012EC7E}" type="presOf" srcId="{CB4FF95D-7924-4456-880D-CE77026218A7}" destId="{3C801DC7-D8DF-4447-AC1A-198013FA7D75}" srcOrd="1" destOrd="0" presId="urn:microsoft.com/office/officeart/2005/8/layout/process4"/>
    <dgm:cxn modelId="{B3CA83AF-60C9-4E32-91DF-C3BE50906430}" type="presOf" srcId="{C8A60D25-C488-4583-91D8-ED02B208486B}" destId="{F57CA520-A2FF-40E1-9655-5A11DB4855B0}" srcOrd="0" destOrd="0" presId="urn:microsoft.com/office/officeart/2005/8/layout/process4"/>
    <dgm:cxn modelId="{2BEEA7B8-E22D-4EAC-9B8B-8714235B82D4}" type="presOf" srcId="{4343B22C-5315-4DC1-B0B7-F9E5D76B75C8}" destId="{38EE735E-F78D-47E9-B2DD-F4055D98F696}" srcOrd="0" destOrd="0" presId="urn:microsoft.com/office/officeart/2005/8/layout/process4"/>
    <dgm:cxn modelId="{2E3524BE-0295-4C4C-B9C5-4D8FFA38B5A7}" srcId="{CB4FF95D-7924-4456-880D-CE77026218A7}" destId="{84E840ED-25C9-484C-A7E3-264EC6806BC4}" srcOrd="1" destOrd="0" parTransId="{A09B4731-9C3A-4F0D-B399-2F1E37385FF0}" sibTransId="{35024839-E42A-4E5D-91EA-B60A92A08166}"/>
    <dgm:cxn modelId="{81E869D9-089C-4B08-B439-D7DFF82AB637}" type="presOf" srcId="{D67EBC96-8D9D-49A7-8DAD-AA1EC9FC0465}" destId="{FE57427E-25B9-4586-A207-F87AF10D8F81}" srcOrd="0" destOrd="0" presId="urn:microsoft.com/office/officeart/2005/8/layout/process4"/>
    <dgm:cxn modelId="{E526EDAB-5EC8-451A-A65D-0FCAF4ACFD0B}" type="presParOf" srcId="{F57CA520-A2FF-40E1-9655-5A11DB4855B0}" destId="{A2EF62B6-C5F1-40E0-A736-2DBB6325C4A6}" srcOrd="0" destOrd="0" presId="urn:microsoft.com/office/officeart/2005/8/layout/process4"/>
    <dgm:cxn modelId="{A6ECEE59-2C19-4598-B646-EDB2226F4E76}" type="presParOf" srcId="{A2EF62B6-C5F1-40E0-A736-2DBB6325C4A6}" destId="{38EE735E-F78D-47E9-B2DD-F4055D98F696}" srcOrd="0" destOrd="0" presId="urn:microsoft.com/office/officeart/2005/8/layout/process4"/>
    <dgm:cxn modelId="{C30C510A-25E4-4675-80D9-C5B13171F1A6}" type="presParOf" srcId="{F57CA520-A2FF-40E1-9655-5A11DB4855B0}" destId="{8E7FCCF0-FE4D-42C2-9845-D44DC0F6941D}" srcOrd="1" destOrd="0" presId="urn:microsoft.com/office/officeart/2005/8/layout/process4"/>
    <dgm:cxn modelId="{10908921-692A-435C-AB8B-13D399CB99A0}" type="presParOf" srcId="{F57CA520-A2FF-40E1-9655-5A11DB4855B0}" destId="{96D446EB-69DB-4AA9-AFA6-D15B91382CB8}" srcOrd="2" destOrd="0" presId="urn:microsoft.com/office/officeart/2005/8/layout/process4"/>
    <dgm:cxn modelId="{F13BCFA4-15FC-407E-AC5A-6022B806DC61}" type="presParOf" srcId="{96D446EB-69DB-4AA9-AFA6-D15B91382CB8}" destId="{74C803F5-13EB-4F66-A4CE-A925DCA3C15A}" srcOrd="0" destOrd="0" presId="urn:microsoft.com/office/officeart/2005/8/layout/process4"/>
    <dgm:cxn modelId="{6440A50D-ACE0-41E4-B29B-5487DBC3DAF4}" type="presParOf" srcId="{96D446EB-69DB-4AA9-AFA6-D15B91382CB8}" destId="{3C801DC7-D8DF-4447-AC1A-198013FA7D75}" srcOrd="1" destOrd="0" presId="urn:microsoft.com/office/officeart/2005/8/layout/process4"/>
    <dgm:cxn modelId="{C4F9DDFA-C9ED-48C4-972B-B69D7263666C}" type="presParOf" srcId="{96D446EB-69DB-4AA9-AFA6-D15B91382CB8}" destId="{42A548E4-6799-472A-89E9-EE3CE87E821C}" srcOrd="2" destOrd="0" presId="urn:microsoft.com/office/officeart/2005/8/layout/process4"/>
    <dgm:cxn modelId="{F099EE09-7AE8-41C1-B524-DBAC7F25AB17}" type="presParOf" srcId="{42A548E4-6799-472A-89E9-EE3CE87E821C}" destId="{6C4B4923-84A8-4B05-A895-7DAD65F0ED6B}" srcOrd="0" destOrd="0" presId="urn:microsoft.com/office/officeart/2005/8/layout/process4"/>
    <dgm:cxn modelId="{C4F1B624-DFAC-47D8-8E16-204771879A6D}" type="presParOf" srcId="{42A548E4-6799-472A-89E9-EE3CE87E821C}" destId="{72A5E890-F0E5-463B-A40F-2C63B953492B}" srcOrd="1" destOrd="0" presId="urn:microsoft.com/office/officeart/2005/8/layout/process4"/>
    <dgm:cxn modelId="{F7E19B1A-427D-4234-803C-D704477B0C04}" type="presParOf" srcId="{42A548E4-6799-472A-89E9-EE3CE87E821C}" destId="{FE57427E-25B9-4586-A207-F87AF10D8F81}"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77A968-C2EE-4BDF-B500-C6EB4FB8DF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E888694-13FF-42D5-BA1F-7CD602184E1F}">
      <dgm:prSet custT="1"/>
      <dgm:spPr/>
      <dgm:t>
        <a:bodyPr/>
        <a:lstStyle/>
        <a:p>
          <a:r>
            <a:rPr lang="en-US" sz="1600" b="1" dirty="0">
              <a:solidFill>
                <a:schemeClr val="tx1"/>
              </a:solidFill>
            </a:rPr>
            <a:t>Exemptions: Unless your community association (very large):</a:t>
          </a:r>
        </a:p>
      </dgm:t>
    </dgm:pt>
    <dgm:pt modelId="{DBE69E19-9738-4214-99CE-34E5AB4BF55E}" type="parTrans" cxnId="{F43E60C2-6D39-4791-8F0C-3FA373F029ED}">
      <dgm:prSet/>
      <dgm:spPr/>
      <dgm:t>
        <a:bodyPr/>
        <a:lstStyle/>
        <a:p>
          <a:endParaRPr lang="en-US"/>
        </a:p>
      </dgm:t>
    </dgm:pt>
    <dgm:pt modelId="{982656E7-D197-4937-9DB6-390E584325A7}" type="sibTrans" cxnId="{F43E60C2-6D39-4791-8F0C-3FA373F029ED}">
      <dgm:prSet/>
      <dgm:spPr/>
      <dgm:t>
        <a:bodyPr/>
        <a:lstStyle/>
        <a:p>
          <a:endParaRPr lang="en-US"/>
        </a:p>
      </dgm:t>
    </dgm:pt>
    <dgm:pt modelId="{A0C6CB89-5696-43F7-B204-1DE725BB747A}">
      <dgm:prSet/>
      <dgm:spPr/>
      <dgm:t>
        <a:bodyPr/>
        <a:lstStyle/>
        <a:p>
          <a:r>
            <a:rPr lang="en-US" dirty="0">
              <a:solidFill>
                <a:schemeClr val="accent5">
                  <a:lumMod val="25000"/>
                </a:schemeClr>
              </a:solidFill>
            </a:rPr>
            <a:t>Employs more than 20 employees on a full-time basis in the United States;</a:t>
          </a:r>
        </a:p>
      </dgm:t>
    </dgm:pt>
    <dgm:pt modelId="{6AF19B9A-763F-4589-B2E5-E9FB17103070}" type="parTrans" cxnId="{3A3E173B-51D1-4889-B4F4-0E2D0B2F72B5}">
      <dgm:prSet/>
      <dgm:spPr/>
      <dgm:t>
        <a:bodyPr/>
        <a:lstStyle/>
        <a:p>
          <a:endParaRPr lang="en-US"/>
        </a:p>
      </dgm:t>
    </dgm:pt>
    <dgm:pt modelId="{52F3831F-A1FD-4486-A009-C5CC7866FF00}" type="sibTrans" cxnId="{3A3E173B-51D1-4889-B4F4-0E2D0B2F72B5}">
      <dgm:prSet/>
      <dgm:spPr/>
      <dgm:t>
        <a:bodyPr/>
        <a:lstStyle/>
        <a:p>
          <a:endParaRPr lang="en-US"/>
        </a:p>
      </dgm:t>
    </dgm:pt>
    <dgm:pt modelId="{6C67B027-9B00-42EE-B99B-6B63422FCBF9}">
      <dgm:prSet/>
      <dgm:spPr/>
      <dgm:t>
        <a:bodyPr/>
        <a:lstStyle/>
        <a:p>
          <a:r>
            <a:rPr lang="en-US" dirty="0">
              <a:solidFill>
                <a:schemeClr val="accent5">
                  <a:lumMod val="25000"/>
                </a:schemeClr>
              </a:solidFill>
            </a:rPr>
            <a:t>Filed a Federal income tax return in the United States demonstrating more than $5M in gross receipts of sales; AND</a:t>
          </a:r>
        </a:p>
      </dgm:t>
    </dgm:pt>
    <dgm:pt modelId="{646A2D33-0F1A-41F8-A713-33089FC20C2E}" type="parTrans" cxnId="{3B166ECB-B65C-4247-BDA1-D66AF0F0F2A0}">
      <dgm:prSet/>
      <dgm:spPr/>
      <dgm:t>
        <a:bodyPr/>
        <a:lstStyle/>
        <a:p>
          <a:endParaRPr lang="en-US"/>
        </a:p>
      </dgm:t>
    </dgm:pt>
    <dgm:pt modelId="{25B6B00D-CE33-4130-A437-A09E3D95DD56}" type="sibTrans" cxnId="{3B166ECB-B65C-4247-BDA1-D66AF0F0F2A0}">
      <dgm:prSet/>
      <dgm:spPr/>
      <dgm:t>
        <a:bodyPr/>
        <a:lstStyle/>
        <a:p>
          <a:endParaRPr lang="en-US"/>
        </a:p>
      </dgm:t>
    </dgm:pt>
    <dgm:pt modelId="{3D86BE58-9CCC-4B01-9C8B-D2D1B692C5F1}">
      <dgm:prSet/>
      <dgm:spPr/>
      <dgm:t>
        <a:bodyPr/>
        <a:lstStyle/>
        <a:p>
          <a:r>
            <a:rPr lang="en-US" dirty="0">
              <a:solidFill>
                <a:schemeClr val="accent5">
                  <a:lumMod val="25000"/>
                </a:schemeClr>
              </a:solidFill>
            </a:rPr>
            <a:t>has an operating presence at a physical office within the United States</a:t>
          </a:r>
        </a:p>
      </dgm:t>
    </dgm:pt>
    <dgm:pt modelId="{E68AF039-5D3C-4D40-8A76-4537C3E493C0}" type="parTrans" cxnId="{50C76CAD-0577-4DF2-8348-403BDF4DEA5B}">
      <dgm:prSet/>
      <dgm:spPr/>
      <dgm:t>
        <a:bodyPr/>
        <a:lstStyle/>
        <a:p>
          <a:endParaRPr lang="en-US"/>
        </a:p>
      </dgm:t>
    </dgm:pt>
    <dgm:pt modelId="{20C26BBE-DB66-40EE-AF69-6B214B86C8FD}" type="sibTrans" cxnId="{50C76CAD-0577-4DF2-8348-403BDF4DEA5B}">
      <dgm:prSet/>
      <dgm:spPr/>
      <dgm:t>
        <a:bodyPr/>
        <a:lstStyle/>
        <a:p>
          <a:endParaRPr lang="en-US"/>
        </a:p>
      </dgm:t>
    </dgm:pt>
    <dgm:pt modelId="{042E20C4-4901-4D23-A28A-C697C6746D9F}" type="pres">
      <dgm:prSet presAssocID="{9177A968-C2EE-4BDF-B500-C6EB4FB8DFE1}" presName="Name0" presStyleCnt="0">
        <dgm:presLayoutVars>
          <dgm:dir/>
          <dgm:animLvl val="lvl"/>
          <dgm:resizeHandles val="exact"/>
        </dgm:presLayoutVars>
      </dgm:prSet>
      <dgm:spPr/>
    </dgm:pt>
    <dgm:pt modelId="{8B69DBE2-07F3-4D8C-97B1-6DE5E24E8656}" type="pres">
      <dgm:prSet presAssocID="{BE888694-13FF-42D5-BA1F-7CD602184E1F}" presName="linNode" presStyleCnt="0"/>
      <dgm:spPr/>
    </dgm:pt>
    <dgm:pt modelId="{F5820BDF-1D16-42BF-B1D9-A1923AD0571D}" type="pres">
      <dgm:prSet presAssocID="{BE888694-13FF-42D5-BA1F-7CD602184E1F}" presName="parentText" presStyleLbl="node1" presStyleIdx="0" presStyleCnt="1" custScaleX="127376">
        <dgm:presLayoutVars>
          <dgm:chMax val="1"/>
          <dgm:bulletEnabled val="1"/>
        </dgm:presLayoutVars>
      </dgm:prSet>
      <dgm:spPr/>
    </dgm:pt>
    <dgm:pt modelId="{ED52E4A4-37F5-4DF0-9341-F25AFB57C55F}" type="pres">
      <dgm:prSet presAssocID="{BE888694-13FF-42D5-BA1F-7CD602184E1F}" presName="descendantText" presStyleLbl="alignAccFollowNode1" presStyleIdx="0" presStyleCnt="1" custScaleX="80837" custScaleY="109844">
        <dgm:presLayoutVars>
          <dgm:bulletEnabled val="1"/>
        </dgm:presLayoutVars>
      </dgm:prSet>
      <dgm:spPr/>
    </dgm:pt>
  </dgm:ptLst>
  <dgm:cxnLst>
    <dgm:cxn modelId="{C385EB16-5A2E-476F-B80E-20051D213FF7}" type="presOf" srcId="{9177A968-C2EE-4BDF-B500-C6EB4FB8DFE1}" destId="{042E20C4-4901-4D23-A28A-C697C6746D9F}" srcOrd="0" destOrd="0" presId="urn:microsoft.com/office/officeart/2005/8/layout/vList5"/>
    <dgm:cxn modelId="{60ECD02C-532A-4A3B-87B2-A7C5671C2E76}" type="presOf" srcId="{6C67B027-9B00-42EE-B99B-6B63422FCBF9}" destId="{ED52E4A4-37F5-4DF0-9341-F25AFB57C55F}" srcOrd="0" destOrd="1" presId="urn:microsoft.com/office/officeart/2005/8/layout/vList5"/>
    <dgm:cxn modelId="{3A3E173B-51D1-4889-B4F4-0E2D0B2F72B5}" srcId="{BE888694-13FF-42D5-BA1F-7CD602184E1F}" destId="{A0C6CB89-5696-43F7-B204-1DE725BB747A}" srcOrd="0" destOrd="0" parTransId="{6AF19B9A-763F-4589-B2E5-E9FB17103070}" sibTransId="{52F3831F-A1FD-4486-A009-C5CC7866FF00}"/>
    <dgm:cxn modelId="{888FEE5F-A1C0-48EE-93E5-C0204D65645F}" type="presOf" srcId="{A0C6CB89-5696-43F7-B204-1DE725BB747A}" destId="{ED52E4A4-37F5-4DF0-9341-F25AFB57C55F}" srcOrd="0" destOrd="0" presId="urn:microsoft.com/office/officeart/2005/8/layout/vList5"/>
    <dgm:cxn modelId="{75569178-C5B8-4B70-AB8F-E4990AAE5468}" type="presOf" srcId="{BE888694-13FF-42D5-BA1F-7CD602184E1F}" destId="{F5820BDF-1D16-42BF-B1D9-A1923AD0571D}" srcOrd="0" destOrd="0" presId="urn:microsoft.com/office/officeart/2005/8/layout/vList5"/>
    <dgm:cxn modelId="{DEC1B97B-0CD7-449C-809D-18A988A62A85}" type="presOf" srcId="{3D86BE58-9CCC-4B01-9C8B-D2D1B692C5F1}" destId="{ED52E4A4-37F5-4DF0-9341-F25AFB57C55F}" srcOrd="0" destOrd="2" presId="urn:microsoft.com/office/officeart/2005/8/layout/vList5"/>
    <dgm:cxn modelId="{50C76CAD-0577-4DF2-8348-403BDF4DEA5B}" srcId="{BE888694-13FF-42D5-BA1F-7CD602184E1F}" destId="{3D86BE58-9CCC-4B01-9C8B-D2D1B692C5F1}" srcOrd="2" destOrd="0" parTransId="{E68AF039-5D3C-4D40-8A76-4537C3E493C0}" sibTransId="{20C26BBE-DB66-40EE-AF69-6B214B86C8FD}"/>
    <dgm:cxn modelId="{F43E60C2-6D39-4791-8F0C-3FA373F029ED}" srcId="{9177A968-C2EE-4BDF-B500-C6EB4FB8DFE1}" destId="{BE888694-13FF-42D5-BA1F-7CD602184E1F}" srcOrd="0" destOrd="0" parTransId="{DBE69E19-9738-4214-99CE-34E5AB4BF55E}" sibTransId="{982656E7-D197-4937-9DB6-390E584325A7}"/>
    <dgm:cxn modelId="{3B166ECB-B65C-4247-BDA1-D66AF0F0F2A0}" srcId="{BE888694-13FF-42D5-BA1F-7CD602184E1F}" destId="{6C67B027-9B00-42EE-B99B-6B63422FCBF9}" srcOrd="1" destOrd="0" parTransId="{646A2D33-0F1A-41F8-A713-33089FC20C2E}" sibTransId="{25B6B00D-CE33-4130-A437-A09E3D95DD56}"/>
    <dgm:cxn modelId="{5BC71821-8FEA-4AEA-A730-6BCEBEE7DED7}" type="presParOf" srcId="{042E20C4-4901-4D23-A28A-C697C6746D9F}" destId="{8B69DBE2-07F3-4D8C-97B1-6DE5E24E8656}" srcOrd="0" destOrd="0" presId="urn:microsoft.com/office/officeart/2005/8/layout/vList5"/>
    <dgm:cxn modelId="{7B29B21C-5365-4BBA-992D-B8FC17DF9AFE}" type="presParOf" srcId="{8B69DBE2-07F3-4D8C-97B1-6DE5E24E8656}" destId="{F5820BDF-1D16-42BF-B1D9-A1923AD0571D}" srcOrd="0" destOrd="0" presId="urn:microsoft.com/office/officeart/2005/8/layout/vList5"/>
    <dgm:cxn modelId="{A5A20C28-9E4B-48BB-961D-274D288ADF00}" type="presParOf" srcId="{8B69DBE2-07F3-4D8C-97B1-6DE5E24E8656}" destId="{ED52E4A4-37F5-4DF0-9341-F25AFB57C5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187F44-3B3E-45E6-AA5F-ACFA4F216E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931F64F-8C1F-436A-B3E5-05509D6E534E}">
      <dgm:prSet custT="1"/>
      <dgm:spPr/>
      <dgm:t>
        <a:bodyPr/>
        <a:lstStyle/>
        <a:p>
          <a:r>
            <a:rPr lang="en-US" sz="1600" b="1" u="sng" dirty="0"/>
            <a:t>TAX EXEMPTIONS:</a:t>
          </a:r>
          <a:endParaRPr lang="en-US" sz="1600" dirty="0"/>
        </a:p>
      </dgm:t>
    </dgm:pt>
    <dgm:pt modelId="{D6790F18-2147-4156-B001-16213C0F5EB7}" type="parTrans" cxnId="{3BFD7804-E7F9-401A-A217-C569E5259EEE}">
      <dgm:prSet/>
      <dgm:spPr/>
      <dgm:t>
        <a:bodyPr/>
        <a:lstStyle/>
        <a:p>
          <a:endParaRPr lang="en-US"/>
        </a:p>
      </dgm:t>
    </dgm:pt>
    <dgm:pt modelId="{39E94E59-6900-499D-AD19-B34076BF4B61}" type="sibTrans" cxnId="{3BFD7804-E7F9-401A-A217-C569E5259EEE}">
      <dgm:prSet/>
      <dgm:spPr/>
      <dgm:t>
        <a:bodyPr/>
        <a:lstStyle/>
        <a:p>
          <a:endParaRPr lang="en-US"/>
        </a:p>
      </dgm:t>
    </dgm:pt>
    <dgm:pt modelId="{5F2D3920-268E-4421-BE16-2C83797A6EC3}">
      <dgm:prSet/>
      <dgm:spPr/>
      <dgm:t>
        <a:bodyPr/>
        <a:lstStyle/>
        <a:p>
          <a:r>
            <a:rPr lang="en-US" dirty="0">
              <a:solidFill>
                <a:schemeClr val="accent5">
                  <a:lumMod val="25000"/>
                </a:schemeClr>
              </a:solidFill>
            </a:rPr>
            <a:t>(A) An organization that is described in Section 501(c) of the IRC and exempt from tax under Section 501(a) of the IRC;</a:t>
          </a:r>
        </a:p>
      </dgm:t>
    </dgm:pt>
    <dgm:pt modelId="{1CB4147A-8EE1-43FF-AE83-D9AC9D16014F}" type="parTrans" cxnId="{569C4F22-5C8B-490A-B4D2-53D7A396E4C7}">
      <dgm:prSet/>
      <dgm:spPr/>
      <dgm:t>
        <a:bodyPr/>
        <a:lstStyle/>
        <a:p>
          <a:endParaRPr lang="en-US"/>
        </a:p>
      </dgm:t>
    </dgm:pt>
    <dgm:pt modelId="{15B4D407-0F34-4FE5-8D02-D67BABDEFABC}" type="sibTrans" cxnId="{569C4F22-5C8B-490A-B4D2-53D7A396E4C7}">
      <dgm:prSet/>
      <dgm:spPr/>
      <dgm:t>
        <a:bodyPr/>
        <a:lstStyle/>
        <a:p>
          <a:endParaRPr lang="en-US"/>
        </a:p>
      </dgm:t>
    </dgm:pt>
    <dgm:pt modelId="{80EADBAD-16B0-4E00-A53E-9BFFD26AC30C}">
      <dgm:prSet/>
      <dgm:spPr/>
      <dgm:t>
        <a:bodyPr/>
        <a:lstStyle/>
        <a:p>
          <a:r>
            <a:rPr lang="en-US" dirty="0">
              <a:solidFill>
                <a:schemeClr val="accent5">
                  <a:lumMod val="25000"/>
                </a:schemeClr>
              </a:solidFill>
            </a:rPr>
            <a:t>• (B) A political organization, as defined in Section 527(e)(1) of the IRC, that is exempt from tax under Section 527(a) of the IRC; or</a:t>
          </a:r>
        </a:p>
      </dgm:t>
    </dgm:pt>
    <dgm:pt modelId="{DC032778-F3A7-468A-BBAC-6C9B9C3E58DD}" type="parTrans" cxnId="{7744F409-6054-49D2-B86E-DCC74D8F724A}">
      <dgm:prSet/>
      <dgm:spPr/>
      <dgm:t>
        <a:bodyPr/>
        <a:lstStyle/>
        <a:p>
          <a:endParaRPr lang="en-US"/>
        </a:p>
      </dgm:t>
    </dgm:pt>
    <dgm:pt modelId="{62E1F13F-40C0-4D4D-B03C-EF76124C031F}" type="sibTrans" cxnId="{7744F409-6054-49D2-B86E-DCC74D8F724A}">
      <dgm:prSet/>
      <dgm:spPr/>
      <dgm:t>
        <a:bodyPr/>
        <a:lstStyle/>
        <a:p>
          <a:endParaRPr lang="en-US"/>
        </a:p>
      </dgm:t>
    </dgm:pt>
    <dgm:pt modelId="{D96636A7-87E4-4908-82C9-B2924E85DF8C}">
      <dgm:prSet/>
      <dgm:spPr/>
      <dgm:t>
        <a:bodyPr/>
        <a:lstStyle/>
        <a:p>
          <a:r>
            <a:rPr lang="en-US" dirty="0">
              <a:solidFill>
                <a:schemeClr val="accent5">
                  <a:lumMod val="25000"/>
                </a:schemeClr>
              </a:solidFill>
            </a:rPr>
            <a:t>• (C) A trust described in paragraph (1) or (2) of Section 4947(a) of the IRC.</a:t>
          </a:r>
        </a:p>
      </dgm:t>
    </dgm:pt>
    <dgm:pt modelId="{4EBAECB8-CD96-4E51-BF8A-ED2DA354D6D0}" type="parTrans" cxnId="{B8756F33-2FB9-4D37-96DD-CB4A882D223C}">
      <dgm:prSet/>
      <dgm:spPr/>
      <dgm:t>
        <a:bodyPr/>
        <a:lstStyle/>
        <a:p>
          <a:endParaRPr lang="en-US"/>
        </a:p>
      </dgm:t>
    </dgm:pt>
    <dgm:pt modelId="{9CC27F31-70B3-4E43-B47F-F3854B132E69}" type="sibTrans" cxnId="{B8756F33-2FB9-4D37-96DD-CB4A882D223C}">
      <dgm:prSet/>
      <dgm:spPr/>
      <dgm:t>
        <a:bodyPr/>
        <a:lstStyle/>
        <a:p>
          <a:endParaRPr lang="en-US"/>
        </a:p>
      </dgm:t>
    </dgm:pt>
    <dgm:pt modelId="{29A03490-15EB-4C52-8EEC-E5480B793A99}" type="pres">
      <dgm:prSet presAssocID="{28187F44-3B3E-45E6-AA5F-ACFA4F216E7F}" presName="Name0" presStyleCnt="0">
        <dgm:presLayoutVars>
          <dgm:dir/>
          <dgm:animLvl val="lvl"/>
          <dgm:resizeHandles val="exact"/>
        </dgm:presLayoutVars>
      </dgm:prSet>
      <dgm:spPr/>
    </dgm:pt>
    <dgm:pt modelId="{BE53A86F-5B5D-46E5-96FB-CB7817C89265}" type="pres">
      <dgm:prSet presAssocID="{9931F64F-8C1F-436A-B3E5-05509D6E534E}" presName="linNode" presStyleCnt="0"/>
      <dgm:spPr/>
    </dgm:pt>
    <dgm:pt modelId="{9AEC0B08-9F09-424C-84DA-909510CF89B8}" type="pres">
      <dgm:prSet presAssocID="{9931F64F-8C1F-436A-B3E5-05509D6E534E}" presName="parentText" presStyleLbl="node1" presStyleIdx="0" presStyleCnt="1" custScaleX="62913" custScaleY="100098" custLinFactNeighborX="-15598" custLinFactNeighborY="-787">
        <dgm:presLayoutVars>
          <dgm:chMax val="1"/>
          <dgm:bulletEnabled val="1"/>
        </dgm:presLayoutVars>
      </dgm:prSet>
      <dgm:spPr/>
    </dgm:pt>
    <dgm:pt modelId="{CFEB2985-5DEF-4BDA-A12E-F79EA18290F8}" type="pres">
      <dgm:prSet presAssocID="{9931F64F-8C1F-436A-B3E5-05509D6E534E}" presName="descendantText" presStyleLbl="alignAccFollowNode1" presStyleIdx="0" presStyleCnt="1" custScaleX="75027" custScaleY="111611" custLinFactNeighborX="-23485" custLinFactNeighborY="375">
        <dgm:presLayoutVars>
          <dgm:bulletEnabled val="1"/>
        </dgm:presLayoutVars>
      </dgm:prSet>
      <dgm:spPr/>
    </dgm:pt>
  </dgm:ptLst>
  <dgm:cxnLst>
    <dgm:cxn modelId="{3BFD7804-E7F9-401A-A217-C569E5259EEE}" srcId="{28187F44-3B3E-45E6-AA5F-ACFA4F216E7F}" destId="{9931F64F-8C1F-436A-B3E5-05509D6E534E}" srcOrd="0" destOrd="0" parTransId="{D6790F18-2147-4156-B001-16213C0F5EB7}" sibTransId="{39E94E59-6900-499D-AD19-B34076BF4B61}"/>
    <dgm:cxn modelId="{7744F409-6054-49D2-B86E-DCC74D8F724A}" srcId="{9931F64F-8C1F-436A-B3E5-05509D6E534E}" destId="{80EADBAD-16B0-4E00-A53E-9BFFD26AC30C}" srcOrd="1" destOrd="0" parTransId="{DC032778-F3A7-468A-BBAC-6C9B9C3E58DD}" sibTransId="{62E1F13F-40C0-4D4D-B03C-EF76124C031F}"/>
    <dgm:cxn modelId="{569C4F22-5C8B-490A-B4D2-53D7A396E4C7}" srcId="{9931F64F-8C1F-436A-B3E5-05509D6E534E}" destId="{5F2D3920-268E-4421-BE16-2C83797A6EC3}" srcOrd="0" destOrd="0" parTransId="{1CB4147A-8EE1-43FF-AE83-D9AC9D16014F}" sibTransId="{15B4D407-0F34-4FE5-8D02-D67BABDEFABC}"/>
    <dgm:cxn modelId="{B8756F33-2FB9-4D37-96DD-CB4A882D223C}" srcId="{9931F64F-8C1F-436A-B3E5-05509D6E534E}" destId="{D96636A7-87E4-4908-82C9-B2924E85DF8C}" srcOrd="2" destOrd="0" parTransId="{4EBAECB8-CD96-4E51-BF8A-ED2DA354D6D0}" sibTransId="{9CC27F31-70B3-4E43-B47F-F3854B132E69}"/>
    <dgm:cxn modelId="{EAC42E48-ACC8-4EC7-85C2-D4A162D351AC}" type="presOf" srcId="{D96636A7-87E4-4908-82C9-B2924E85DF8C}" destId="{CFEB2985-5DEF-4BDA-A12E-F79EA18290F8}" srcOrd="0" destOrd="2" presId="urn:microsoft.com/office/officeart/2005/8/layout/vList5"/>
    <dgm:cxn modelId="{CBE4F885-7519-4C78-8BF5-362410FFA9FE}" type="presOf" srcId="{28187F44-3B3E-45E6-AA5F-ACFA4F216E7F}" destId="{29A03490-15EB-4C52-8EEC-E5480B793A99}" srcOrd="0" destOrd="0" presId="urn:microsoft.com/office/officeart/2005/8/layout/vList5"/>
    <dgm:cxn modelId="{6E806FA2-6245-46DF-94C3-F9379F7FA426}" type="presOf" srcId="{5F2D3920-268E-4421-BE16-2C83797A6EC3}" destId="{CFEB2985-5DEF-4BDA-A12E-F79EA18290F8}" srcOrd="0" destOrd="0" presId="urn:microsoft.com/office/officeart/2005/8/layout/vList5"/>
    <dgm:cxn modelId="{DAE4EAD9-66CA-4E38-8F5B-02256BBB60CC}" type="presOf" srcId="{9931F64F-8C1F-436A-B3E5-05509D6E534E}" destId="{9AEC0B08-9F09-424C-84DA-909510CF89B8}" srcOrd="0" destOrd="0" presId="urn:microsoft.com/office/officeart/2005/8/layout/vList5"/>
    <dgm:cxn modelId="{D44F26EA-20D5-4266-A728-DFD6B89D6D41}" type="presOf" srcId="{80EADBAD-16B0-4E00-A53E-9BFFD26AC30C}" destId="{CFEB2985-5DEF-4BDA-A12E-F79EA18290F8}" srcOrd="0" destOrd="1" presId="urn:microsoft.com/office/officeart/2005/8/layout/vList5"/>
    <dgm:cxn modelId="{BB57E603-5CD4-43AB-9E81-837154506108}" type="presParOf" srcId="{29A03490-15EB-4C52-8EEC-E5480B793A99}" destId="{BE53A86F-5B5D-46E5-96FB-CB7817C89265}" srcOrd="0" destOrd="0" presId="urn:microsoft.com/office/officeart/2005/8/layout/vList5"/>
    <dgm:cxn modelId="{DE9C6F4D-CF13-49D8-8DE3-5D7E221D1DE4}" type="presParOf" srcId="{BE53A86F-5B5D-46E5-96FB-CB7817C89265}" destId="{9AEC0B08-9F09-424C-84DA-909510CF89B8}" srcOrd="0" destOrd="0" presId="urn:microsoft.com/office/officeart/2005/8/layout/vList5"/>
    <dgm:cxn modelId="{70F4FCA4-5073-4CCD-8F27-FC76DC1C004E}" type="presParOf" srcId="{BE53A86F-5B5D-46E5-96FB-CB7817C89265}" destId="{CFEB2985-5DEF-4BDA-A12E-F79EA18290F8}"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595FF-139F-4343-9363-9002B603FF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86D1D1-6CD2-4998-B7BA-C2E2D22B74BD}">
      <dgm:prSet custT="1"/>
      <dgm:spPr/>
      <dgm:t>
        <a:bodyPr/>
        <a:lstStyle/>
        <a:p>
          <a:r>
            <a:rPr lang="en-US" sz="1800" b="1" u="sng" dirty="0">
              <a:solidFill>
                <a:schemeClr val="tx1"/>
              </a:solidFill>
            </a:rPr>
            <a:t>APPLIES TO:</a:t>
          </a:r>
          <a:endParaRPr lang="en-US" sz="1800" dirty="0">
            <a:solidFill>
              <a:schemeClr val="tx1"/>
            </a:solidFill>
          </a:endParaRPr>
        </a:p>
      </dgm:t>
    </dgm:pt>
    <dgm:pt modelId="{EC54B0D1-9342-4D95-98D3-115362452CFF}" type="parTrans" cxnId="{91203B48-864D-4639-AFEB-D047D570281D}">
      <dgm:prSet/>
      <dgm:spPr/>
      <dgm:t>
        <a:bodyPr/>
        <a:lstStyle/>
        <a:p>
          <a:endParaRPr lang="en-US"/>
        </a:p>
      </dgm:t>
    </dgm:pt>
    <dgm:pt modelId="{9B96DDFA-8F70-44BB-8365-36A2B8C70F3A}" type="sibTrans" cxnId="{91203B48-864D-4639-AFEB-D047D570281D}">
      <dgm:prSet/>
      <dgm:spPr/>
      <dgm:t>
        <a:bodyPr/>
        <a:lstStyle/>
        <a:p>
          <a:endParaRPr lang="en-US"/>
        </a:p>
      </dgm:t>
    </dgm:pt>
    <dgm:pt modelId="{05053C3C-72B6-487E-88DF-45B4CB07D4EA}">
      <dgm:prSet custT="1"/>
      <dgm:spPr/>
      <dgm:t>
        <a:bodyPr/>
        <a:lstStyle/>
        <a:p>
          <a:r>
            <a:rPr lang="en-US" sz="1200" dirty="0">
              <a:solidFill>
                <a:schemeClr val="tx1"/>
              </a:solidFill>
            </a:rPr>
            <a:t>Entities created by filing of a document with the Secretary of State, or similar office, of a jurisdiction of the United States</a:t>
          </a:r>
        </a:p>
      </dgm:t>
    </dgm:pt>
    <dgm:pt modelId="{DFA90D83-E89A-4169-97F7-5D68C5E803BE}" type="parTrans" cxnId="{485D541A-9943-4672-A305-6E6DAED78E85}">
      <dgm:prSet/>
      <dgm:spPr/>
      <dgm:t>
        <a:bodyPr/>
        <a:lstStyle/>
        <a:p>
          <a:endParaRPr lang="en-US"/>
        </a:p>
      </dgm:t>
    </dgm:pt>
    <dgm:pt modelId="{7F2706E8-B401-4818-8C25-0D516B382ECF}" type="sibTrans" cxnId="{485D541A-9943-4672-A305-6E6DAED78E85}">
      <dgm:prSet/>
      <dgm:spPr/>
      <dgm:t>
        <a:bodyPr/>
        <a:lstStyle/>
        <a:p>
          <a:endParaRPr lang="en-US"/>
        </a:p>
      </dgm:t>
    </dgm:pt>
    <dgm:pt modelId="{FED84BC8-DE16-4509-9BC6-D81593A3D24B}">
      <dgm:prSet custT="1"/>
      <dgm:spPr/>
      <dgm:t>
        <a:bodyPr/>
        <a:lstStyle/>
        <a:p>
          <a:r>
            <a:rPr lang="en-US" sz="1800" dirty="0">
              <a:solidFill>
                <a:schemeClr val="tx1"/>
              </a:solidFill>
            </a:rPr>
            <a:t>U.S. Corporations</a:t>
          </a:r>
        </a:p>
      </dgm:t>
    </dgm:pt>
    <dgm:pt modelId="{BE1B2CC5-A542-4F05-B143-59CC556615FF}" type="parTrans" cxnId="{14CB2F57-8687-4066-BE82-D73FE3691CFB}">
      <dgm:prSet/>
      <dgm:spPr/>
      <dgm:t>
        <a:bodyPr/>
        <a:lstStyle/>
        <a:p>
          <a:endParaRPr lang="en-US"/>
        </a:p>
      </dgm:t>
    </dgm:pt>
    <dgm:pt modelId="{332C339A-0469-486E-9C52-466DE026C56E}" type="sibTrans" cxnId="{14CB2F57-8687-4066-BE82-D73FE3691CFB}">
      <dgm:prSet/>
      <dgm:spPr/>
      <dgm:t>
        <a:bodyPr/>
        <a:lstStyle/>
        <a:p>
          <a:endParaRPr lang="en-US"/>
        </a:p>
      </dgm:t>
    </dgm:pt>
    <dgm:pt modelId="{69B67A47-C406-4E73-B3EF-9D319B359144}">
      <dgm:prSet custT="1"/>
      <dgm:spPr/>
      <dgm:t>
        <a:bodyPr/>
        <a:lstStyle/>
        <a:p>
          <a:r>
            <a:rPr lang="en-US" sz="1800" dirty="0">
              <a:solidFill>
                <a:schemeClr val="tx1"/>
              </a:solidFill>
            </a:rPr>
            <a:t>U.S. LLCs</a:t>
          </a:r>
        </a:p>
      </dgm:t>
    </dgm:pt>
    <dgm:pt modelId="{B634C87D-C1FF-4841-9C51-494594D51502}" type="parTrans" cxnId="{4F3D2289-8332-4393-8E02-2E6D85EC7431}">
      <dgm:prSet/>
      <dgm:spPr/>
      <dgm:t>
        <a:bodyPr/>
        <a:lstStyle/>
        <a:p>
          <a:endParaRPr lang="en-US"/>
        </a:p>
      </dgm:t>
    </dgm:pt>
    <dgm:pt modelId="{1B57D3E8-5466-4DA8-A512-31E614AAB7F8}" type="sibTrans" cxnId="{4F3D2289-8332-4393-8E02-2E6D85EC7431}">
      <dgm:prSet/>
      <dgm:spPr/>
      <dgm:t>
        <a:bodyPr/>
        <a:lstStyle/>
        <a:p>
          <a:endParaRPr lang="en-US"/>
        </a:p>
      </dgm:t>
    </dgm:pt>
    <dgm:pt modelId="{57049406-D602-48F3-B1A8-29522822C0BA}">
      <dgm:prSet custT="1"/>
      <dgm:spPr/>
      <dgm:t>
        <a:bodyPr/>
        <a:lstStyle/>
        <a:p>
          <a:r>
            <a:rPr lang="en-US" sz="1800" dirty="0">
              <a:solidFill>
                <a:schemeClr val="tx1"/>
              </a:solidFill>
            </a:rPr>
            <a:t>Other similar entities </a:t>
          </a:r>
        </a:p>
      </dgm:t>
    </dgm:pt>
    <dgm:pt modelId="{498C16CD-C88C-4B8F-B4C5-1E1EAF55E92F}" type="parTrans" cxnId="{4E6169F3-4A8B-4332-B0F3-A189AA2A76D6}">
      <dgm:prSet/>
      <dgm:spPr/>
      <dgm:t>
        <a:bodyPr/>
        <a:lstStyle/>
        <a:p>
          <a:endParaRPr lang="en-US"/>
        </a:p>
      </dgm:t>
    </dgm:pt>
    <dgm:pt modelId="{310C3000-A6A4-4932-930A-9162F3442C5E}" type="sibTrans" cxnId="{4E6169F3-4A8B-4332-B0F3-A189AA2A76D6}">
      <dgm:prSet/>
      <dgm:spPr/>
      <dgm:t>
        <a:bodyPr/>
        <a:lstStyle/>
        <a:p>
          <a:endParaRPr lang="en-US"/>
        </a:p>
      </dgm:t>
    </dgm:pt>
    <dgm:pt modelId="{63620D72-549B-4CBA-91D0-46F0C1DD856A}">
      <dgm:prSet custT="1"/>
      <dgm:spPr/>
      <dgm:t>
        <a:bodyPr/>
        <a:lstStyle/>
        <a:p>
          <a:r>
            <a:rPr lang="en-US" sz="2400" b="1" i="1" u="sng" dirty="0">
              <a:solidFill>
                <a:schemeClr val="tx1"/>
              </a:solidFill>
            </a:rPr>
            <a:t>*Most community associations*</a:t>
          </a:r>
          <a:endParaRPr lang="en-US" sz="2400" dirty="0">
            <a:solidFill>
              <a:schemeClr val="tx1"/>
            </a:solidFill>
          </a:endParaRPr>
        </a:p>
      </dgm:t>
    </dgm:pt>
    <dgm:pt modelId="{87BD698C-08A8-476E-B412-5813F8C1F32D}" type="parTrans" cxnId="{A411397B-EBAC-4668-9E89-50AE92A80FFB}">
      <dgm:prSet/>
      <dgm:spPr/>
      <dgm:t>
        <a:bodyPr/>
        <a:lstStyle/>
        <a:p>
          <a:endParaRPr lang="en-US"/>
        </a:p>
      </dgm:t>
    </dgm:pt>
    <dgm:pt modelId="{35F88E6D-7CC3-4D57-8FF1-3D75B6B101EF}" type="sibTrans" cxnId="{A411397B-EBAC-4668-9E89-50AE92A80FFB}">
      <dgm:prSet/>
      <dgm:spPr/>
      <dgm:t>
        <a:bodyPr/>
        <a:lstStyle/>
        <a:p>
          <a:endParaRPr lang="en-US"/>
        </a:p>
      </dgm:t>
    </dgm:pt>
    <dgm:pt modelId="{C3E62A66-01CB-47ED-AC82-72A68EB0C997}" type="pres">
      <dgm:prSet presAssocID="{C0C595FF-139F-4343-9363-9002B603FF0B}" presName="linear" presStyleCnt="0">
        <dgm:presLayoutVars>
          <dgm:animLvl val="lvl"/>
          <dgm:resizeHandles val="exact"/>
        </dgm:presLayoutVars>
      </dgm:prSet>
      <dgm:spPr/>
    </dgm:pt>
    <dgm:pt modelId="{B408160E-EAB4-4C66-90E4-1D47360EB9A7}" type="pres">
      <dgm:prSet presAssocID="{3486D1D1-6CD2-4998-B7BA-C2E2D22B74BD}" presName="parentText" presStyleLbl="node1" presStyleIdx="0" presStyleCnt="6">
        <dgm:presLayoutVars>
          <dgm:chMax val="0"/>
          <dgm:bulletEnabled val="1"/>
        </dgm:presLayoutVars>
      </dgm:prSet>
      <dgm:spPr/>
    </dgm:pt>
    <dgm:pt modelId="{D2A0BE80-5A47-466D-8B0E-503482758C07}" type="pres">
      <dgm:prSet presAssocID="{9B96DDFA-8F70-44BB-8365-36A2B8C70F3A}" presName="spacer" presStyleCnt="0"/>
      <dgm:spPr/>
    </dgm:pt>
    <dgm:pt modelId="{84BCFB7D-0351-4E3D-ACAD-A905D51F628C}" type="pres">
      <dgm:prSet presAssocID="{05053C3C-72B6-487E-88DF-45B4CB07D4EA}" presName="parentText" presStyleLbl="node1" presStyleIdx="1" presStyleCnt="6" custLinFactY="3911" custLinFactNeighborX="471" custLinFactNeighborY="100000">
        <dgm:presLayoutVars>
          <dgm:chMax val="0"/>
          <dgm:bulletEnabled val="1"/>
        </dgm:presLayoutVars>
      </dgm:prSet>
      <dgm:spPr/>
    </dgm:pt>
    <dgm:pt modelId="{D9EC0351-7381-4891-A9B0-9C45008CEB17}" type="pres">
      <dgm:prSet presAssocID="{7F2706E8-B401-4818-8C25-0D516B382ECF}" presName="spacer" presStyleCnt="0"/>
      <dgm:spPr/>
    </dgm:pt>
    <dgm:pt modelId="{6B5B1D96-B75A-47F1-B39C-07C6EDA37242}" type="pres">
      <dgm:prSet presAssocID="{FED84BC8-DE16-4509-9BC6-D81593A3D24B}" presName="parentText" presStyleLbl="node1" presStyleIdx="2" presStyleCnt="6">
        <dgm:presLayoutVars>
          <dgm:chMax val="0"/>
          <dgm:bulletEnabled val="1"/>
        </dgm:presLayoutVars>
      </dgm:prSet>
      <dgm:spPr/>
    </dgm:pt>
    <dgm:pt modelId="{081038EB-EAFF-4D6C-94C8-4949EC4A877E}" type="pres">
      <dgm:prSet presAssocID="{332C339A-0469-486E-9C52-466DE026C56E}" presName="spacer" presStyleCnt="0"/>
      <dgm:spPr/>
    </dgm:pt>
    <dgm:pt modelId="{0C09DEAA-C24F-4EC4-9BA9-96511400F236}" type="pres">
      <dgm:prSet presAssocID="{69B67A47-C406-4E73-B3EF-9D319B359144}" presName="parentText" presStyleLbl="node1" presStyleIdx="3" presStyleCnt="6">
        <dgm:presLayoutVars>
          <dgm:chMax val="0"/>
          <dgm:bulletEnabled val="1"/>
        </dgm:presLayoutVars>
      </dgm:prSet>
      <dgm:spPr/>
    </dgm:pt>
    <dgm:pt modelId="{C9A7863A-AC67-4206-865F-4612DFE3902E}" type="pres">
      <dgm:prSet presAssocID="{1B57D3E8-5466-4DA8-A512-31E614AAB7F8}" presName="spacer" presStyleCnt="0"/>
      <dgm:spPr/>
    </dgm:pt>
    <dgm:pt modelId="{718B3441-1CA3-4DBD-9C27-E6C49F211AB6}" type="pres">
      <dgm:prSet presAssocID="{57049406-D602-48F3-B1A8-29522822C0BA}" presName="parentText" presStyleLbl="node1" presStyleIdx="4" presStyleCnt="6">
        <dgm:presLayoutVars>
          <dgm:chMax val="0"/>
          <dgm:bulletEnabled val="1"/>
        </dgm:presLayoutVars>
      </dgm:prSet>
      <dgm:spPr/>
    </dgm:pt>
    <dgm:pt modelId="{DD150AA8-4628-4E53-B4EF-EBE8CF4B207C}" type="pres">
      <dgm:prSet presAssocID="{310C3000-A6A4-4932-930A-9162F3442C5E}" presName="spacer" presStyleCnt="0"/>
      <dgm:spPr/>
    </dgm:pt>
    <dgm:pt modelId="{2B87F48C-5BD7-4B8B-BE4C-ABF4425364D3}" type="pres">
      <dgm:prSet presAssocID="{63620D72-549B-4CBA-91D0-46F0C1DD856A}" presName="parentText" presStyleLbl="node1" presStyleIdx="5" presStyleCnt="6">
        <dgm:presLayoutVars>
          <dgm:chMax val="0"/>
          <dgm:bulletEnabled val="1"/>
        </dgm:presLayoutVars>
      </dgm:prSet>
      <dgm:spPr/>
    </dgm:pt>
  </dgm:ptLst>
  <dgm:cxnLst>
    <dgm:cxn modelId="{485D541A-9943-4672-A305-6E6DAED78E85}" srcId="{C0C595FF-139F-4343-9363-9002B603FF0B}" destId="{05053C3C-72B6-487E-88DF-45B4CB07D4EA}" srcOrd="1" destOrd="0" parTransId="{DFA90D83-E89A-4169-97F7-5D68C5E803BE}" sibTransId="{7F2706E8-B401-4818-8C25-0D516B382ECF}"/>
    <dgm:cxn modelId="{91203B48-864D-4639-AFEB-D047D570281D}" srcId="{C0C595FF-139F-4343-9363-9002B603FF0B}" destId="{3486D1D1-6CD2-4998-B7BA-C2E2D22B74BD}" srcOrd="0" destOrd="0" parTransId="{EC54B0D1-9342-4D95-98D3-115362452CFF}" sibTransId="{9B96DDFA-8F70-44BB-8365-36A2B8C70F3A}"/>
    <dgm:cxn modelId="{14CB2F57-8687-4066-BE82-D73FE3691CFB}" srcId="{C0C595FF-139F-4343-9363-9002B603FF0B}" destId="{FED84BC8-DE16-4509-9BC6-D81593A3D24B}" srcOrd="2" destOrd="0" parTransId="{BE1B2CC5-A542-4F05-B143-59CC556615FF}" sibTransId="{332C339A-0469-486E-9C52-466DE026C56E}"/>
    <dgm:cxn modelId="{E9668777-CAE5-404B-A841-742F097C8465}" type="presOf" srcId="{3486D1D1-6CD2-4998-B7BA-C2E2D22B74BD}" destId="{B408160E-EAB4-4C66-90E4-1D47360EB9A7}" srcOrd="0" destOrd="0" presId="urn:microsoft.com/office/officeart/2005/8/layout/vList2"/>
    <dgm:cxn modelId="{A411397B-EBAC-4668-9E89-50AE92A80FFB}" srcId="{C0C595FF-139F-4343-9363-9002B603FF0B}" destId="{63620D72-549B-4CBA-91D0-46F0C1DD856A}" srcOrd="5" destOrd="0" parTransId="{87BD698C-08A8-476E-B412-5813F8C1F32D}" sibTransId="{35F88E6D-7CC3-4D57-8FF1-3D75B6B101EF}"/>
    <dgm:cxn modelId="{4F3D2289-8332-4393-8E02-2E6D85EC7431}" srcId="{C0C595FF-139F-4343-9363-9002B603FF0B}" destId="{69B67A47-C406-4E73-B3EF-9D319B359144}" srcOrd="3" destOrd="0" parTransId="{B634C87D-C1FF-4841-9C51-494594D51502}" sibTransId="{1B57D3E8-5466-4DA8-A512-31E614AAB7F8}"/>
    <dgm:cxn modelId="{C45EA0B6-B74F-4B5D-A9EB-87815C276B6F}" type="presOf" srcId="{69B67A47-C406-4E73-B3EF-9D319B359144}" destId="{0C09DEAA-C24F-4EC4-9BA9-96511400F236}" srcOrd="0" destOrd="0" presId="urn:microsoft.com/office/officeart/2005/8/layout/vList2"/>
    <dgm:cxn modelId="{93E533D6-3DE5-498B-893C-BBA3D53D87E6}" type="presOf" srcId="{63620D72-549B-4CBA-91D0-46F0C1DD856A}" destId="{2B87F48C-5BD7-4B8B-BE4C-ABF4425364D3}" srcOrd="0" destOrd="0" presId="urn:microsoft.com/office/officeart/2005/8/layout/vList2"/>
    <dgm:cxn modelId="{D22D10E1-D37E-4DB8-9D70-E2A407B8C178}" type="presOf" srcId="{05053C3C-72B6-487E-88DF-45B4CB07D4EA}" destId="{84BCFB7D-0351-4E3D-ACAD-A905D51F628C}" srcOrd="0" destOrd="0" presId="urn:microsoft.com/office/officeart/2005/8/layout/vList2"/>
    <dgm:cxn modelId="{4F28E4E6-2FE8-4541-A687-8C8A628882B1}" type="presOf" srcId="{C0C595FF-139F-4343-9363-9002B603FF0B}" destId="{C3E62A66-01CB-47ED-AC82-72A68EB0C997}" srcOrd="0" destOrd="0" presId="urn:microsoft.com/office/officeart/2005/8/layout/vList2"/>
    <dgm:cxn modelId="{8AB43CED-2FB8-41F4-9B80-E794FF7F3FAC}" type="presOf" srcId="{FED84BC8-DE16-4509-9BC6-D81593A3D24B}" destId="{6B5B1D96-B75A-47F1-B39C-07C6EDA37242}" srcOrd="0" destOrd="0" presId="urn:microsoft.com/office/officeart/2005/8/layout/vList2"/>
    <dgm:cxn modelId="{4E6169F3-4A8B-4332-B0F3-A189AA2A76D6}" srcId="{C0C595FF-139F-4343-9363-9002B603FF0B}" destId="{57049406-D602-48F3-B1A8-29522822C0BA}" srcOrd="4" destOrd="0" parTransId="{498C16CD-C88C-4B8F-B4C5-1E1EAF55E92F}" sibTransId="{310C3000-A6A4-4932-930A-9162F3442C5E}"/>
    <dgm:cxn modelId="{4DB9C1F6-41DF-4611-ACC5-DA323020C0ED}" type="presOf" srcId="{57049406-D602-48F3-B1A8-29522822C0BA}" destId="{718B3441-1CA3-4DBD-9C27-E6C49F211AB6}" srcOrd="0" destOrd="0" presId="urn:microsoft.com/office/officeart/2005/8/layout/vList2"/>
    <dgm:cxn modelId="{A40B1155-E424-4AFA-8FB4-B34C7284ED81}" type="presParOf" srcId="{C3E62A66-01CB-47ED-AC82-72A68EB0C997}" destId="{B408160E-EAB4-4C66-90E4-1D47360EB9A7}" srcOrd="0" destOrd="0" presId="urn:microsoft.com/office/officeart/2005/8/layout/vList2"/>
    <dgm:cxn modelId="{45EB3053-2CB7-4DCD-A390-75A38E3E8688}" type="presParOf" srcId="{C3E62A66-01CB-47ED-AC82-72A68EB0C997}" destId="{D2A0BE80-5A47-466D-8B0E-503482758C07}" srcOrd="1" destOrd="0" presId="urn:microsoft.com/office/officeart/2005/8/layout/vList2"/>
    <dgm:cxn modelId="{7A0B0C24-A37B-4B26-803D-967F2D9071EC}" type="presParOf" srcId="{C3E62A66-01CB-47ED-AC82-72A68EB0C997}" destId="{84BCFB7D-0351-4E3D-ACAD-A905D51F628C}" srcOrd="2" destOrd="0" presId="urn:microsoft.com/office/officeart/2005/8/layout/vList2"/>
    <dgm:cxn modelId="{29B7F84F-C799-4061-9BB9-BD6F1963F126}" type="presParOf" srcId="{C3E62A66-01CB-47ED-AC82-72A68EB0C997}" destId="{D9EC0351-7381-4891-A9B0-9C45008CEB17}" srcOrd="3" destOrd="0" presId="urn:microsoft.com/office/officeart/2005/8/layout/vList2"/>
    <dgm:cxn modelId="{2E1CFC83-F41E-416F-8024-C769599590C7}" type="presParOf" srcId="{C3E62A66-01CB-47ED-AC82-72A68EB0C997}" destId="{6B5B1D96-B75A-47F1-B39C-07C6EDA37242}" srcOrd="4" destOrd="0" presId="urn:microsoft.com/office/officeart/2005/8/layout/vList2"/>
    <dgm:cxn modelId="{7D891F80-9A8D-4D7F-B3B2-738F8F8BAA74}" type="presParOf" srcId="{C3E62A66-01CB-47ED-AC82-72A68EB0C997}" destId="{081038EB-EAFF-4D6C-94C8-4949EC4A877E}" srcOrd="5" destOrd="0" presId="urn:microsoft.com/office/officeart/2005/8/layout/vList2"/>
    <dgm:cxn modelId="{B49BBB3E-96BD-41EA-9257-31AC9C99C943}" type="presParOf" srcId="{C3E62A66-01CB-47ED-AC82-72A68EB0C997}" destId="{0C09DEAA-C24F-4EC4-9BA9-96511400F236}" srcOrd="6" destOrd="0" presId="urn:microsoft.com/office/officeart/2005/8/layout/vList2"/>
    <dgm:cxn modelId="{9C16E57E-8558-4403-905B-F780792CC0AA}" type="presParOf" srcId="{C3E62A66-01CB-47ED-AC82-72A68EB0C997}" destId="{C9A7863A-AC67-4206-865F-4612DFE3902E}" srcOrd="7" destOrd="0" presId="urn:microsoft.com/office/officeart/2005/8/layout/vList2"/>
    <dgm:cxn modelId="{5D15714F-D166-47C9-8305-D3EA8A64FCB2}" type="presParOf" srcId="{C3E62A66-01CB-47ED-AC82-72A68EB0C997}" destId="{718B3441-1CA3-4DBD-9C27-E6C49F211AB6}" srcOrd="8" destOrd="0" presId="urn:microsoft.com/office/officeart/2005/8/layout/vList2"/>
    <dgm:cxn modelId="{5B406F23-105A-4B92-96B9-34DEDE9E9628}" type="presParOf" srcId="{C3E62A66-01CB-47ED-AC82-72A68EB0C997}" destId="{DD150AA8-4628-4E53-B4EF-EBE8CF4B207C}" srcOrd="9" destOrd="0" presId="urn:microsoft.com/office/officeart/2005/8/layout/vList2"/>
    <dgm:cxn modelId="{515639ED-731C-49A1-A554-5FA87D1FEF59}" type="presParOf" srcId="{C3E62A66-01CB-47ED-AC82-72A68EB0C997}" destId="{2B87F48C-5BD7-4B8B-BE4C-ABF4425364D3}" srcOrd="1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E73A03-C99E-4AB4-81B5-3D6A8109AA59}"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A04B15A8-610A-4639-A3A5-57EF64EF3EBE}">
      <dgm:prSet custT="1"/>
      <dgm:spPr/>
      <dgm:t>
        <a:bodyPr/>
        <a:lstStyle/>
        <a:p>
          <a:r>
            <a:rPr lang="en-US" sz="2400" i="1" dirty="0">
              <a:solidFill>
                <a:schemeClr val="tx1"/>
              </a:solidFill>
            </a:rPr>
            <a:t>CAI recognizes this is an ill-conceived statute that is overburdensome, impractical, and likely ineffective. </a:t>
          </a:r>
          <a:endParaRPr lang="en-US" sz="2400" dirty="0">
            <a:solidFill>
              <a:schemeClr val="tx1"/>
            </a:solidFill>
          </a:endParaRPr>
        </a:p>
      </dgm:t>
    </dgm:pt>
    <dgm:pt modelId="{68150437-E3A5-4C6C-AC25-C10AC826E3E8}" type="parTrans" cxnId="{F53A0084-98E9-41BC-8504-6C465B65A870}">
      <dgm:prSet/>
      <dgm:spPr/>
      <dgm:t>
        <a:bodyPr/>
        <a:lstStyle/>
        <a:p>
          <a:endParaRPr lang="en-US"/>
        </a:p>
      </dgm:t>
    </dgm:pt>
    <dgm:pt modelId="{A0483928-0597-4938-8427-E192BD4543F1}" type="sibTrans" cxnId="{F53A0084-98E9-41BC-8504-6C465B65A870}">
      <dgm:prSet/>
      <dgm:spPr/>
      <dgm:t>
        <a:bodyPr/>
        <a:lstStyle/>
        <a:p>
          <a:endParaRPr lang="en-US"/>
        </a:p>
      </dgm:t>
    </dgm:pt>
    <dgm:pt modelId="{9E4903A3-7C6E-4177-8DF1-7B0DE524DF19}">
      <dgm:prSet/>
      <dgm:spPr/>
      <dgm:t>
        <a:bodyPr/>
        <a:lstStyle/>
        <a:p>
          <a:r>
            <a:rPr lang="en-US" dirty="0">
              <a:solidFill>
                <a:schemeClr val="tx1"/>
              </a:solidFill>
            </a:rPr>
            <a:t>1. </a:t>
          </a:r>
          <a:r>
            <a:rPr lang="en-US" u="sng" dirty="0">
              <a:solidFill>
                <a:schemeClr val="tx1"/>
              </a:solidFill>
            </a:rPr>
            <a:t>Urging an exemption for community associations </a:t>
          </a:r>
          <a:endParaRPr lang="en-US" dirty="0">
            <a:solidFill>
              <a:schemeClr val="tx1"/>
            </a:solidFill>
          </a:endParaRPr>
        </a:p>
      </dgm:t>
    </dgm:pt>
    <dgm:pt modelId="{CC1B8B71-9E05-41E0-879C-C480678BDE19}" type="parTrans" cxnId="{E8486A73-A261-4A0B-BF62-45FDDBA1C439}">
      <dgm:prSet/>
      <dgm:spPr/>
      <dgm:t>
        <a:bodyPr/>
        <a:lstStyle/>
        <a:p>
          <a:endParaRPr lang="en-US"/>
        </a:p>
      </dgm:t>
    </dgm:pt>
    <dgm:pt modelId="{07EB098A-F20C-4205-A85D-A903E44EC6CD}" type="sibTrans" cxnId="{E8486A73-A261-4A0B-BF62-45FDDBA1C439}">
      <dgm:prSet/>
      <dgm:spPr/>
      <dgm:t>
        <a:bodyPr/>
        <a:lstStyle/>
        <a:p>
          <a:endParaRPr lang="en-US"/>
        </a:p>
      </dgm:t>
    </dgm:pt>
    <dgm:pt modelId="{59CB495F-3F87-4170-9A39-86CA60BCDC18}">
      <dgm:prSet custT="1"/>
      <dgm:spPr/>
      <dgm:t>
        <a:bodyPr/>
        <a:lstStyle/>
        <a:p>
          <a:r>
            <a:rPr lang="en-US" sz="1200" dirty="0">
              <a:solidFill>
                <a:schemeClr val="accent5">
                  <a:lumMod val="25000"/>
                </a:schemeClr>
              </a:solidFill>
            </a:rPr>
            <a:t>December 2023 - CAI sent a letter to the U.S. Treasury Department urging their consideration of an exemption for all community associations and is email all members of Congress.</a:t>
          </a:r>
        </a:p>
        <a:p>
          <a:r>
            <a:rPr lang="en-US" sz="1200" dirty="0">
              <a:solidFill>
                <a:schemeClr val="accent5">
                  <a:lumMod val="25000"/>
                </a:schemeClr>
              </a:solidFill>
            </a:rPr>
            <a:t>July 2024 – H.R. 9045 introduced by Rep. McCormick (R-GA) to exempt community associations</a:t>
          </a:r>
        </a:p>
        <a:p>
          <a:endParaRPr lang="en-US" sz="1600" dirty="0">
            <a:solidFill>
              <a:schemeClr val="accent5">
                <a:lumMod val="25000"/>
              </a:schemeClr>
            </a:solidFill>
          </a:endParaRPr>
        </a:p>
      </dgm:t>
    </dgm:pt>
    <dgm:pt modelId="{32E8A576-7CF3-46F9-8C52-624626C01B27}" type="parTrans" cxnId="{46E7E361-23B3-4102-AB09-7758F1FB47DA}">
      <dgm:prSet/>
      <dgm:spPr/>
      <dgm:t>
        <a:bodyPr/>
        <a:lstStyle/>
        <a:p>
          <a:endParaRPr lang="en-US"/>
        </a:p>
      </dgm:t>
    </dgm:pt>
    <dgm:pt modelId="{0DACC3FA-C36D-4D85-B077-DD99BA47AA10}" type="sibTrans" cxnId="{46E7E361-23B3-4102-AB09-7758F1FB47DA}">
      <dgm:prSet/>
      <dgm:spPr/>
      <dgm:t>
        <a:bodyPr/>
        <a:lstStyle/>
        <a:p>
          <a:endParaRPr lang="en-US"/>
        </a:p>
      </dgm:t>
    </dgm:pt>
    <dgm:pt modelId="{9045F1D2-22CD-4E80-B036-B5C678B6770C}">
      <dgm:prSet/>
      <dgm:spPr/>
      <dgm:t>
        <a:bodyPr/>
        <a:lstStyle/>
        <a:p>
          <a:r>
            <a:rPr lang="en-US" dirty="0">
              <a:solidFill>
                <a:schemeClr val="tx1"/>
              </a:solidFill>
            </a:rPr>
            <a:t>2. </a:t>
          </a:r>
          <a:r>
            <a:rPr lang="en-US" u="sng" dirty="0">
              <a:solidFill>
                <a:schemeClr val="tx1"/>
              </a:solidFill>
            </a:rPr>
            <a:t>Urging a delay of implementation</a:t>
          </a:r>
          <a:endParaRPr lang="en-US" dirty="0">
            <a:solidFill>
              <a:schemeClr val="tx1"/>
            </a:solidFill>
          </a:endParaRPr>
        </a:p>
      </dgm:t>
    </dgm:pt>
    <dgm:pt modelId="{FAFD2A2B-8A9E-49B2-8AA5-B34ACB6C286D}" type="parTrans" cxnId="{9CC5C6AB-A983-463B-8F3F-98384E822B9A}">
      <dgm:prSet/>
      <dgm:spPr/>
      <dgm:t>
        <a:bodyPr/>
        <a:lstStyle/>
        <a:p>
          <a:endParaRPr lang="en-US"/>
        </a:p>
      </dgm:t>
    </dgm:pt>
    <dgm:pt modelId="{5B0A77A0-27F2-4DC1-AFB8-9990E910326B}" type="sibTrans" cxnId="{9CC5C6AB-A983-463B-8F3F-98384E822B9A}">
      <dgm:prSet/>
      <dgm:spPr/>
      <dgm:t>
        <a:bodyPr/>
        <a:lstStyle/>
        <a:p>
          <a:endParaRPr lang="en-US"/>
        </a:p>
      </dgm:t>
    </dgm:pt>
    <dgm:pt modelId="{754FA08D-6150-4A18-87B5-EC002A4D961B}">
      <dgm:prSet custT="1"/>
      <dgm:spPr/>
      <dgm:t>
        <a:bodyPr/>
        <a:lstStyle/>
        <a:p>
          <a:r>
            <a:rPr lang="en-US" sz="1200" dirty="0">
              <a:solidFill>
                <a:schemeClr val="accent5">
                  <a:lumMod val="25000"/>
                </a:schemeClr>
              </a:solidFill>
            </a:rPr>
            <a:t>Supporting H.R. 5119/S.3625 – the Protect Small Business and Prevent Illicit Financial Activity Act – to delay reporting requirements for one year. </a:t>
          </a:r>
        </a:p>
      </dgm:t>
    </dgm:pt>
    <dgm:pt modelId="{C0CC21B6-20E2-40C3-9CCD-5302FD772A70}" type="parTrans" cxnId="{51ECF479-C547-4532-90F9-6D368154C09B}">
      <dgm:prSet/>
      <dgm:spPr/>
      <dgm:t>
        <a:bodyPr/>
        <a:lstStyle/>
        <a:p>
          <a:endParaRPr lang="en-US"/>
        </a:p>
      </dgm:t>
    </dgm:pt>
    <dgm:pt modelId="{D4E8A1B9-6C98-435E-B1CB-2C6FA6B6A954}" type="sibTrans" cxnId="{51ECF479-C547-4532-90F9-6D368154C09B}">
      <dgm:prSet/>
      <dgm:spPr/>
      <dgm:t>
        <a:bodyPr/>
        <a:lstStyle/>
        <a:p>
          <a:endParaRPr lang="en-US"/>
        </a:p>
      </dgm:t>
    </dgm:pt>
    <dgm:pt modelId="{0E7DB5AB-496A-47CE-B05D-FA9AB172B50B}">
      <dgm:prSet/>
      <dgm:spPr/>
      <dgm:t>
        <a:bodyPr/>
        <a:lstStyle/>
        <a:p>
          <a:r>
            <a:rPr lang="en-US" dirty="0">
              <a:solidFill>
                <a:schemeClr val="accent5">
                  <a:lumMod val="25000"/>
                </a:schemeClr>
              </a:solidFill>
            </a:rPr>
            <a:t>COALITION WORK: Bipartisan group of 80 congressional members urged the Financial Crimes Enforcement Network to implement a one-year delay. 130 trade association coalition urged the Banking Committee to pass this delay.</a:t>
          </a:r>
        </a:p>
      </dgm:t>
    </dgm:pt>
    <dgm:pt modelId="{FEF63217-1205-4AA3-80CA-F1805247F46C}" type="parTrans" cxnId="{339BA0BE-6A02-4F04-B47E-CE2D9FBFCDA5}">
      <dgm:prSet/>
      <dgm:spPr/>
      <dgm:t>
        <a:bodyPr/>
        <a:lstStyle/>
        <a:p>
          <a:endParaRPr lang="en-US"/>
        </a:p>
      </dgm:t>
    </dgm:pt>
    <dgm:pt modelId="{E7E8C44B-7D9B-4BA1-B4C7-AA152CB010A8}" type="sibTrans" cxnId="{339BA0BE-6A02-4F04-B47E-CE2D9FBFCDA5}">
      <dgm:prSet/>
      <dgm:spPr/>
      <dgm:t>
        <a:bodyPr/>
        <a:lstStyle/>
        <a:p>
          <a:endParaRPr lang="en-US"/>
        </a:p>
      </dgm:t>
    </dgm:pt>
    <dgm:pt modelId="{8868ED31-55C6-40B2-8E6E-49CD3F6092C9}" type="pres">
      <dgm:prSet presAssocID="{BDE73A03-C99E-4AB4-81B5-3D6A8109AA59}" presName="Name0" presStyleCnt="0">
        <dgm:presLayoutVars>
          <dgm:dir/>
          <dgm:animLvl val="lvl"/>
          <dgm:resizeHandles val="exact"/>
        </dgm:presLayoutVars>
      </dgm:prSet>
      <dgm:spPr/>
    </dgm:pt>
    <dgm:pt modelId="{6553683F-41D2-4CC5-8160-9053B98BB7B3}" type="pres">
      <dgm:prSet presAssocID="{9045F1D2-22CD-4E80-B036-B5C678B6770C}" presName="boxAndChildren" presStyleCnt="0"/>
      <dgm:spPr/>
    </dgm:pt>
    <dgm:pt modelId="{42F0947A-65F3-4D47-8877-CA9CB10E7BCE}" type="pres">
      <dgm:prSet presAssocID="{9045F1D2-22CD-4E80-B036-B5C678B6770C}" presName="parentTextBox" presStyleLbl="node1" presStyleIdx="0" presStyleCnt="3"/>
      <dgm:spPr/>
    </dgm:pt>
    <dgm:pt modelId="{61A0A672-7E7B-4404-B459-AA616D35282C}" type="pres">
      <dgm:prSet presAssocID="{9045F1D2-22CD-4E80-B036-B5C678B6770C}" presName="entireBox" presStyleLbl="node1" presStyleIdx="0" presStyleCnt="3"/>
      <dgm:spPr/>
    </dgm:pt>
    <dgm:pt modelId="{1BF2074C-50F2-4A8F-844A-B93BD9C33ACB}" type="pres">
      <dgm:prSet presAssocID="{9045F1D2-22CD-4E80-B036-B5C678B6770C}" presName="descendantBox" presStyleCnt="0"/>
      <dgm:spPr/>
    </dgm:pt>
    <dgm:pt modelId="{42429321-E9B6-4C54-BD69-FB140586F4D6}" type="pres">
      <dgm:prSet presAssocID="{754FA08D-6150-4A18-87B5-EC002A4D961B}" presName="childTextBox" presStyleLbl="fgAccFollowNode1" presStyleIdx="0" presStyleCnt="3" custScaleX="63170">
        <dgm:presLayoutVars>
          <dgm:bulletEnabled val="1"/>
        </dgm:presLayoutVars>
      </dgm:prSet>
      <dgm:spPr/>
    </dgm:pt>
    <dgm:pt modelId="{C202493F-27E2-47B1-B5EA-0BF4376A74D0}" type="pres">
      <dgm:prSet presAssocID="{0E7DB5AB-496A-47CE-B05D-FA9AB172B50B}" presName="childTextBox" presStyleLbl="fgAccFollowNode1" presStyleIdx="1" presStyleCnt="3">
        <dgm:presLayoutVars>
          <dgm:bulletEnabled val="1"/>
        </dgm:presLayoutVars>
      </dgm:prSet>
      <dgm:spPr/>
    </dgm:pt>
    <dgm:pt modelId="{EF5FD9EB-A77C-43BC-BB43-ABFA83ACF254}" type="pres">
      <dgm:prSet presAssocID="{07EB098A-F20C-4205-A85D-A903E44EC6CD}" presName="sp" presStyleCnt="0"/>
      <dgm:spPr/>
    </dgm:pt>
    <dgm:pt modelId="{1CB6C315-CCCE-48B6-BAA9-ABCAE0B9763D}" type="pres">
      <dgm:prSet presAssocID="{9E4903A3-7C6E-4177-8DF1-7B0DE524DF19}" presName="arrowAndChildren" presStyleCnt="0"/>
      <dgm:spPr/>
    </dgm:pt>
    <dgm:pt modelId="{D36B432A-6CCA-44E1-B8B8-B7970A996A63}" type="pres">
      <dgm:prSet presAssocID="{9E4903A3-7C6E-4177-8DF1-7B0DE524DF19}" presName="parentTextArrow" presStyleLbl="node1" presStyleIdx="0" presStyleCnt="3"/>
      <dgm:spPr/>
    </dgm:pt>
    <dgm:pt modelId="{4F44E8F2-8DE2-489B-A17A-6C2F455D3EE0}" type="pres">
      <dgm:prSet presAssocID="{9E4903A3-7C6E-4177-8DF1-7B0DE524DF19}" presName="arrow" presStyleLbl="node1" presStyleIdx="1" presStyleCnt="3" custScaleY="68198"/>
      <dgm:spPr/>
    </dgm:pt>
    <dgm:pt modelId="{11732B05-7092-4809-8278-53EB18F6E9DA}" type="pres">
      <dgm:prSet presAssocID="{9E4903A3-7C6E-4177-8DF1-7B0DE524DF19}" presName="descendantArrow" presStyleCnt="0"/>
      <dgm:spPr/>
    </dgm:pt>
    <dgm:pt modelId="{124627BE-966B-4274-8C3B-3E709790003C}" type="pres">
      <dgm:prSet presAssocID="{59CB495F-3F87-4170-9A39-86CA60BCDC18}" presName="childTextArrow" presStyleLbl="fgAccFollowNode1" presStyleIdx="2" presStyleCnt="3" custScaleY="69163" custLinFactNeighborX="-346" custLinFactNeighborY="5629">
        <dgm:presLayoutVars>
          <dgm:bulletEnabled val="1"/>
        </dgm:presLayoutVars>
      </dgm:prSet>
      <dgm:spPr/>
    </dgm:pt>
    <dgm:pt modelId="{52475444-0645-403F-B247-EF0627D97D36}" type="pres">
      <dgm:prSet presAssocID="{A0483928-0597-4938-8427-E192BD4543F1}" presName="sp" presStyleCnt="0"/>
      <dgm:spPr/>
    </dgm:pt>
    <dgm:pt modelId="{EF517EFC-B694-48E7-BE91-FFC257AFCAD2}" type="pres">
      <dgm:prSet presAssocID="{A04B15A8-610A-4639-A3A5-57EF64EF3EBE}" presName="arrowAndChildren" presStyleCnt="0"/>
      <dgm:spPr/>
    </dgm:pt>
    <dgm:pt modelId="{1520CBF4-BB18-448D-9D8E-448D4F9121AE}" type="pres">
      <dgm:prSet presAssocID="{A04B15A8-610A-4639-A3A5-57EF64EF3EBE}" presName="parentTextArrow" presStyleLbl="node1" presStyleIdx="2" presStyleCnt="3" custScaleY="54133"/>
      <dgm:spPr/>
    </dgm:pt>
  </dgm:ptLst>
  <dgm:cxnLst>
    <dgm:cxn modelId="{0FC38F3D-91C4-4AF4-A57A-C1F52D0786E7}" type="presOf" srcId="{BDE73A03-C99E-4AB4-81B5-3D6A8109AA59}" destId="{8868ED31-55C6-40B2-8E6E-49CD3F6092C9}" srcOrd="0" destOrd="0" presId="urn:microsoft.com/office/officeart/2005/8/layout/process4"/>
    <dgm:cxn modelId="{46E7E361-23B3-4102-AB09-7758F1FB47DA}" srcId="{9E4903A3-7C6E-4177-8DF1-7B0DE524DF19}" destId="{59CB495F-3F87-4170-9A39-86CA60BCDC18}" srcOrd="0" destOrd="0" parTransId="{32E8A576-7CF3-46F9-8C52-624626C01B27}" sibTransId="{0DACC3FA-C36D-4D85-B077-DD99BA47AA10}"/>
    <dgm:cxn modelId="{E8486A73-A261-4A0B-BF62-45FDDBA1C439}" srcId="{BDE73A03-C99E-4AB4-81B5-3D6A8109AA59}" destId="{9E4903A3-7C6E-4177-8DF1-7B0DE524DF19}" srcOrd="1" destOrd="0" parTransId="{CC1B8B71-9E05-41E0-879C-C480678BDE19}" sibTransId="{07EB098A-F20C-4205-A85D-A903E44EC6CD}"/>
    <dgm:cxn modelId="{51ECF479-C547-4532-90F9-6D368154C09B}" srcId="{9045F1D2-22CD-4E80-B036-B5C678B6770C}" destId="{754FA08D-6150-4A18-87B5-EC002A4D961B}" srcOrd="0" destOrd="0" parTransId="{C0CC21B6-20E2-40C3-9CCD-5302FD772A70}" sibTransId="{D4E8A1B9-6C98-435E-B1CB-2C6FA6B6A954}"/>
    <dgm:cxn modelId="{2FA2257F-6F1D-4134-8D40-BCDF45BE6CDB}" type="presOf" srcId="{9E4903A3-7C6E-4177-8DF1-7B0DE524DF19}" destId="{4F44E8F2-8DE2-489B-A17A-6C2F455D3EE0}" srcOrd="1" destOrd="0" presId="urn:microsoft.com/office/officeart/2005/8/layout/process4"/>
    <dgm:cxn modelId="{DFAB7381-9E12-42A2-8D20-9DB9D2FA49C5}" type="presOf" srcId="{9E4903A3-7C6E-4177-8DF1-7B0DE524DF19}" destId="{D36B432A-6CCA-44E1-B8B8-B7970A996A63}" srcOrd="0" destOrd="0" presId="urn:microsoft.com/office/officeart/2005/8/layout/process4"/>
    <dgm:cxn modelId="{F53A0084-98E9-41BC-8504-6C465B65A870}" srcId="{BDE73A03-C99E-4AB4-81B5-3D6A8109AA59}" destId="{A04B15A8-610A-4639-A3A5-57EF64EF3EBE}" srcOrd="0" destOrd="0" parTransId="{68150437-E3A5-4C6C-AC25-C10AC826E3E8}" sibTransId="{A0483928-0597-4938-8427-E192BD4543F1}"/>
    <dgm:cxn modelId="{F23C1197-B2A2-494F-AEC4-090402799035}" type="presOf" srcId="{A04B15A8-610A-4639-A3A5-57EF64EF3EBE}" destId="{1520CBF4-BB18-448D-9D8E-448D4F9121AE}" srcOrd="0" destOrd="0" presId="urn:microsoft.com/office/officeart/2005/8/layout/process4"/>
    <dgm:cxn modelId="{9CC5C6AB-A983-463B-8F3F-98384E822B9A}" srcId="{BDE73A03-C99E-4AB4-81B5-3D6A8109AA59}" destId="{9045F1D2-22CD-4E80-B036-B5C678B6770C}" srcOrd="2" destOrd="0" parTransId="{FAFD2A2B-8A9E-49B2-8AA5-B34ACB6C286D}" sibTransId="{5B0A77A0-27F2-4DC1-AFB8-9990E910326B}"/>
    <dgm:cxn modelId="{542A1CAD-F735-4331-B36D-8155BDAB235B}" type="presOf" srcId="{9045F1D2-22CD-4E80-B036-B5C678B6770C}" destId="{61A0A672-7E7B-4404-B459-AA616D35282C}" srcOrd="1" destOrd="0" presId="urn:microsoft.com/office/officeart/2005/8/layout/process4"/>
    <dgm:cxn modelId="{551DC3B3-71C2-4948-9AD1-A536AC9C5BBE}" type="presOf" srcId="{754FA08D-6150-4A18-87B5-EC002A4D961B}" destId="{42429321-E9B6-4C54-BD69-FB140586F4D6}" srcOrd="0" destOrd="0" presId="urn:microsoft.com/office/officeart/2005/8/layout/process4"/>
    <dgm:cxn modelId="{339BA0BE-6A02-4F04-B47E-CE2D9FBFCDA5}" srcId="{9045F1D2-22CD-4E80-B036-B5C678B6770C}" destId="{0E7DB5AB-496A-47CE-B05D-FA9AB172B50B}" srcOrd="1" destOrd="0" parTransId="{FEF63217-1205-4AA3-80CA-F1805247F46C}" sibTransId="{E7E8C44B-7D9B-4BA1-B4C7-AA152CB010A8}"/>
    <dgm:cxn modelId="{DF5D02D7-DBF0-4A0C-86F6-31EE7A2A8CC2}" type="presOf" srcId="{9045F1D2-22CD-4E80-B036-B5C678B6770C}" destId="{42F0947A-65F3-4D47-8877-CA9CB10E7BCE}" srcOrd="0" destOrd="0" presId="urn:microsoft.com/office/officeart/2005/8/layout/process4"/>
    <dgm:cxn modelId="{17416BE1-8E0E-4AF7-8C03-2880946C7A93}" type="presOf" srcId="{0E7DB5AB-496A-47CE-B05D-FA9AB172B50B}" destId="{C202493F-27E2-47B1-B5EA-0BF4376A74D0}" srcOrd="0" destOrd="0" presId="urn:microsoft.com/office/officeart/2005/8/layout/process4"/>
    <dgm:cxn modelId="{3B660EE7-2225-47CD-B3B9-27497A0435E0}" type="presOf" srcId="{59CB495F-3F87-4170-9A39-86CA60BCDC18}" destId="{124627BE-966B-4274-8C3B-3E709790003C}" srcOrd="0" destOrd="0" presId="urn:microsoft.com/office/officeart/2005/8/layout/process4"/>
    <dgm:cxn modelId="{CA476D8A-4ADE-41E7-BF56-CED37DFCDD23}" type="presParOf" srcId="{8868ED31-55C6-40B2-8E6E-49CD3F6092C9}" destId="{6553683F-41D2-4CC5-8160-9053B98BB7B3}" srcOrd="0" destOrd="0" presId="urn:microsoft.com/office/officeart/2005/8/layout/process4"/>
    <dgm:cxn modelId="{AAA75A84-F656-4FAE-B68A-0E7CDA1A8281}" type="presParOf" srcId="{6553683F-41D2-4CC5-8160-9053B98BB7B3}" destId="{42F0947A-65F3-4D47-8877-CA9CB10E7BCE}" srcOrd="0" destOrd="0" presId="urn:microsoft.com/office/officeart/2005/8/layout/process4"/>
    <dgm:cxn modelId="{A222818D-2B3B-4D53-8507-F6A811026CFF}" type="presParOf" srcId="{6553683F-41D2-4CC5-8160-9053B98BB7B3}" destId="{61A0A672-7E7B-4404-B459-AA616D35282C}" srcOrd="1" destOrd="0" presId="urn:microsoft.com/office/officeart/2005/8/layout/process4"/>
    <dgm:cxn modelId="{DF6DBE6B-0DB4-40AA-90C9-363E82090CF2}" type="presParOf" srcId="{6553683F-41D2-4CC5-8160-9053B98BB7B3}" destId="{1BF2074C-50F2-4A8F-844A-B93BD9C33ACB}" srcOrd="2" destOrd="0" presId="urn:microsoft.com/office/officeart/2005/8/layout/process4"/>
    <dgm:cxn modelId="{9A6843A5-5536-423F-90D0-E801E4DCD598}" type="presParOf" srcId="{1BF2074C-50F2-4A8F-844A-B93BD9C33ACB}" destId="{42429321-E9B6-4C54-BD69-FB140586F4D6}" srcOrd="0" destOrd="0" presId="urn:microsoft.com/office/officeart/2005/8/layout/process4"/>
    <dgm:cxn modelId="{B53A39D2-A37D-46F2-801A-0A36CB819111}" type="presParOf" srcId="{1BF2074C-50F2-4A8F-844A-B93BD9C33ACB}" destId="{C202493F-27E2-47B1-B5EA-0BF4376A74D0}" srcOrd="1" destOrd="0" presId="urn:microsoft.com/office/officeart/2005/8/layout/process4"/>
    <dgm:cxn modelId="{E33F382D-AF2E-466B-9776-135C43D97442}" type="presParOf" srcId="{8868ED31-55C6-40B2-8E6E-49CD3F6092C9}" destId="{EF5FD9EB-A77C-43BC-BB43-ABFA83ACF254}" srcOrd="1" destOrd="0" presId="urn:microsoft.com/office/officeart/2005/8/layout/process4"/>
    <dgm:cxn modelId="{126EC727-7E28-4B03-83C8-F630FD02D914}" type="presParOf" srcId="{8868ED31-55C6-40B2-8E6E-49CD3F6092C9}" destId="{1CB6C315-CCCE-48B6-BAA9-ABCAE0B9763D}" srcOrd="2" destOrd="0" presId="urn:microsoft.com/office/officeart/2005/8/layout/process4"/>
    <dgm:cxn modelId="{213F8E40-1FDE-4E57-9524-C4E992330580}" type="presParOf" srcId="{1CB6C315-CCCE-48B6-BAA9-ABCAE0B9763D}" destId="{D36B432A-6CCA-44E1-B8B8-B7970A996A63}" srcOrd="0" destOrd="0" presId="urn:microsoft.com/office/officeart/2005/8/layout/process4"/>
    <dgm:cxn modelId="{630CBBCA-7426-4A56-A294-DC17A3DE82BC}" type="presParOf" srcId="{1CB6C315-CCCE-48B6-BAA9-ABCAE0B9763D}" destId="{4F44E8F2-8DE2-489B-A17A-6C2F455D3EE0}" srcOrd="1" destOrd="0" presId="urn:microsoft.com/office/officeart/2005/8/layout/process4"/>
    <dgm:cxn modelId="{2A9C4AD1-5A86-45F6-B184-C04C6406AA4B}" type="presParOf" srcId="{1CB6C315-CCCE-48B6-BAA9-ABCAE0B9763D}" destId="{11732B05-7092-4809-8278-53EB18F6E9DA}" srcOrd="2" destOrd="0" presId="urn:microsoft.com/office/officeart/2005/8/layout/process4"/>
    <dgm:cxn modelId="{208A80D0-5637-475D-8E51-9A5E488BD5D0}" type="presParOf" srcId="{11732B05-7092-4809-8278-53EB18F6E9DA}" destId="{124627BE-966B-4274-8C3B-3E709790003C}" srcOrd="0" destOrd="0" presId="urn:microsoft.com/office/officeart/2005/8/layout/process4"/>
    <dgm:cxn modelId="{18666D5F-F8D8-486C-9FB7-5A486B077396}" type="presParOf" srcId="{8868ED31-55C6-40B2-8E6E-49CD3F6092C9}" destId="{52475444-0645-403F-B247-EF0627D97D36}" srcOrd="3" destOrd="0" presId="urn:microsoft.com/office/officeart/2005/8/layout/process4"/>
    <dgm:cxn modelId="{C1D66F23-8CE2-4EAA-A8D4-FDD0DD6FBABA}" type="presParOf" srcId="{8868ED31-55C6-40B2-8E6E-49CD3F6092C9}" destId="{EF517EFC-B694-48E7-BE91-FFC257AFCAD2}" srcOrd="4" destOrd="0" presId="urn:microsoft.com/office/officeart/2005/8/layout/process4"/>
    <dgm:cxn modelId="{EFBBFD74-0320-4F64-8F8C-16B10191C99C}" type="presParOf" srcId="{EF517EFC-B694-48E7-BE91-FFC257AFCAD2}" destId="{1520CBF4-BB18-448D-9D8E-448D4F9121A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FF2081-F965-48F5-A615-109DC5F237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115574-10D5-4627-B873-8EC9DF474AA7}">
      <dgm:prSet/>
      <dgm:spPr/>
      <dgm:t>
        <a:bodyPr/>
        <a:lstStyle/>
        <a:p>
          <a:r>
            <a:rPr lang="en-US" b="1"/>
            <a:t>March 1</a:t>
          </a:r>
          <a:r>
            <a:rPr lang="en-US" b="1" baseline="30000"/>
            <a:t>st</a:t>
          </a:r>
          <a:r>
            <a:rPr lang="en-US" b="1"/>
            <a:t> – Alabama Federal Court rules in favor of NSBA, and its members as of March 1</a:t>
          </a:r>
          <a:r>
            <a:rPr lang="en-US" b="1" baseline="30000"/>
            <a:t>st</a:t>
          </a:r>
          <a:r>
            <a:rPr lang="en-US" b="1"/>
            <a:t>, ruling the CTA is unconstitutional </a:t>
          </a:r>
          <a:endParaRPr lang="en-US"/>
        </a:p>
      </dgm:t>
    </dgm:pt>
    <dgm:pt modelId="{C8D90488-B02D-40B3-8E9E-C0AC6B483D4A}" type="parTrans" cxnId="{2FFD3F8F-DD5B-4763-A87E-57B84645C4BE}">
      <dgm:prSet/>
      <dgm:spPr/>
      <dgm:t>
        <a:bodyPr/>
        <a:lstStyle/>
        <a:p>
          <a:endParaRPr lang="en-US"/>
        </a:p>
      </dgm:t>
    </dgm:pt>
    <dgm:pt modelId="{BF43B2AB-1F67-4571-9CED-2F2FC54772F8}" type="sibTrans" cxnId="{2FFD3F8F-DD5B-4763-A87E-57B84645C4BE}">
      <dgm:prSet/>
      <dgm:spPr/>
      <dgm:t>
        <a:bodyPr/>
        <a:lstStyle/>
        <a:p>
          <a:endParaRPr lang="en-US"/>
        </a:p>
      </dgm:t>
    </dgm:pt>
    <dgm:pt modelId="{5946E192-2AD8-4B7D-A3D4-729E1AD4C0E3}">
      <dgm:prSet/>
      <dgm:spPr/>
      <dgm:t>
        <a:bodyPr/>
        <a:lstStyle/>
        <a:p>
          <a:r>
            <a:rPr lang="en-US" b="1"/>
            <a:t>March 11</a:t>
          </a:r>
          <a:r>
            <a:rPr lang="en-US" b="1" baseline="30000"/>
            <a:t>th</a:t>
          </a:r>
          <a:r>
            <a:rPr lang="en-US" b="1"/>
            <a:t> – the Federal Government (DOJ &amp; US Treasury) appeal this decision to the 11</a:t>
          </a:r>
          <a:r>
            <a:rPr lang="en-US" b="1" baseline="30000"/>
            <a:t>th</a:t>
          </a:r>
          <a:r>
            <a:rPr lang="en-US" b="1"/>
            <a:t> Circuit</a:t>
          </a:r>
          <a:endParaRPr lang="en-US"/>
        </a:p>
      </dgm:t>
    </dgm:pt>
    <dgm:pt modelId="{F1D35D41-2588-490E-8D60-6596EC503A28}" type="parTrans" cxnId="{B8B8763A-5D85-4FA8-A123-A7B89ADE6F70}">
      <dgm:prSet/>
      <dgm:spPr/>
      <dgm:t>
        <a:bodyPr/>
        <a:lstStyle/>
        <a:p>
          <a:endParaRPr lang="en-US"/>
        </a:p>
      </dgm:t>
    </dgm:pt>
    <dgm:pt modelId="{D3016160-5E3D-4686-95C8-E9377109EAC8}" type="sibTrans" cxnId="{B8B8763A-5D85-4FA8-A123-A7B89ADE6F70}">
      <dgm:prSet/>
      <dgm:spPr/>
      <dgm:t>
        <a:bodyPr/>
        <a:lstStyle/>
        <a:p>
          <a:endParaRPr lang="en-US"/>
        </a:p>
      </dgm:t>
    </dgm:pt>
    <dgm:pt modelId="{CCF34DBC-67B1-4A2A-985D-8E6CB9565A02}">
      <dgm:prSet/>
      <dgm:spPr/>
      <dgm:t>
        <a:bodyPr/>
        <a:lstStyle/>
        <a:p>
          <a:r>
            <a:rPr lang="en-US" b="1"/>
            <a:t>CAI Amicus filed May 20</a:t>
          </a:r>
          <a:r>
            <a:rPr lang="en-US" b="1" baseline="30000"/>
            <a:t>th</a:t>
          </a:r>
          <a:r>
            <a:rPr lang="en-US" b="1"/>
            <a:t> during the appeal process and met with FinCEN staff	</a:t>
          </a:r>
          <a:endParaRPr lang="en-US"/>
        </a:p>
      </dgm:t>
    </dgm:pt>
    <dgm:pt modelId="{0346BBC5-1E98-4D62-9186-846E8A06D149}" type="parTrans" cxnId="{69434383-B2AA-4A19-8BB4-779794FC840B}">
      <dgm:prSet/>
      <dgm:spPr/>
      <dgm:t>
        <a:bodyPr/>
        <a:lstStyle/>
        <a:p>
          <a:endParaRPr lang="en-US"/>
        </a:p>
      </dgm:t>
    </dgm:pt>
    <dgm:pt modelId="{BB33D96E-FBBD-439B-B008-E6CD5F8CBE07}" type="sibTrans" cxnId="{69434383-B2AA-4A19-8BB4-779794FC840B}">
      <dgm:prSet/>
      <dgm:spPr/>
      <dgm:t>
        <a:bodyPr/>
        <a:lstStyle/>
        <a:p>
          <a:endParaRPr lang="en-US"/>
        </a:p>
      </dgm:t>
    </dgm:pt>
    <dgm:pt modelId="{8C679443-A28B-435F-91DB-0C89ACA35782}">
      <dgm:prSet/>
      <dgm:spPr/>
      <dgm:t>
        <a:bodyPr/>
        <a:lstStyle/>
        <a:p>
          <a:r>
            <a:rPr lang="en-US" b="1"/>
            <a:t>September 10, </a:t>
          </a:r>
          <a:r>
            <a:rPr lang="en-US" b="1" dirty="0"/>
            <a:t>2024– CAI filed a lawsuit in Federal District Court arguing for a community association exemption</a:t>
          </a:r>
        </a:p>
      </dgm:t>
    </dgm:pt>
    <dgm:pt modelId="{2214E7B7-4C3D-424E-B02B-FEB9502BB0B9}" type="parTrans" cxnId="{60FD76B9-A48F-43A0-9FE2-60138A5B9C59}">
      <dgm:prSet/>
      <dgm:spPr/>
      <dgm:t>
        <a:bodyPr/>
        <a:lstStyle/>
        <a:p>
          <a:endParaRPr lang="en-US"/>
        </a:p>
      </dgm:t>
    </dgm:pt>
    <dgm:pt modelId="{B988E965-1AD7-4567-8B35-B5FB57252A6C}" type="sibTrans" cxnId="{60FD76B9-A48F-43A0-9FE2-60138A5B9C59}">
      <dgm:prSet/>
      <dgm:spPr/>
      <dgm:t>
        <a:bodyPr/>
        <a:lstStyle/>
        <a:p>
          <a:endParaRPr lang="en-US"/>
        </a:p>
      </dgm:t>
    </dgm:pt>
    <dgm:pt modelId="{152A3E7C-EC45-43C1-B57E-070110EB7802}" type="pres">
      <dgm:prSet presAssocID="{A4FF2081-F965-48F5-A615-109DC5F2378D}" presName="root" presStyleCnt="0">
        <dgm:presLayoutVars>
          <dgm:dir/>
          <dgm:resizeHandles val="exact"/>
        </dgm:presLayoutVars>
      </dgm:prSet>
      <dgm:spPr/>
    </dgm:pt>
    <dgm:pt modelId="{7CBC2A09-D737-4D54-A805-A604AF0CD330}" type="pres">
      <dgm:prSet presAssocID="{9A115574-10D5-4627-B873-8EC9DF474AA7}" presName="compNode" presStyleCnt="0"/>
      <dgm:spPr/>
    </dgm:pt>
    <dgm:pt modelId="{72C3CA53-E5FC-4191-8147-B69E6E4F5393}" type="pres">
      <dgm:prSet presAssocID="{9A115574-10D5-4627-B873-8EC9DF474AA7}" presName="bgRect" presStyleLbl="bgShp" presStyleIdx="0" presStyleCnt="4"/>
      <dgm:spPr/>
    </dgm:pt>
    <dgm:pt modelId="{106100AB-B07F-4B07-ACEE-13F9800A74DE}" type="pres">
      <dgm:prSet presAssocID="{9A115574-10D5-4627-B873-8EC9DF474A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9110353-83CB-4205-B73F-9AF53A33A611}" type="pres">
      <dgm:prSet presAssocID="{9A115574-10D5-4627-B873-8EC9DF474AA7}" presName="spaceRect" presStyleCnt="0"/>
      <dgm:spPr/>
    </dgm:pt>
    <dgm:pt modelId="{386E5785-8FFA-49CA-8A49-F67D089F31CD}" type="pres">
      <dgm:prSet presAssocID="{9A115574-10D5-4627-B873-8EC9DF474AA7}" presName="parTx" presStyleLbl="revTx" presStyleIdx="0" presStyleCnt="4">
        <dgm:presLayoutVars>
          <dgm:chMax val="0"/>
          <dgm:chPref val="0"/>
        </dgm:presLayoutVars>
      </dgm:prSet>
      <dgm:spPr/>
    </dgm:pt>
    <dgm:pt modelId="{86ECBD2A-5D78-4E36-A929-75CD51FE4514}" type="pres">
      <dgm:prSet presAssocID="{BF43B2AB-1F67-4571-9CED-2F2FC54772F8}" presName="sibTrans" presStyleCnt="0"/>
      <dgm:spPr/>
    </dgm:pt>
    <dgm:pt modelId="{CE5ECA48-4909-403F-B7ED-95E1EF0AD823}" type="pres">
      <dgm:prSet presAssocID="{5946E192-2AD8-4B7D-A3D4-729E1AD4C0E3}" presName="compNode" presStyleCnt="0"/>
      <dgm:spPr/>
    </dgm:pt>
    <dgm:pt modelId="{96D0185A-920C-415D-A424-0E5A5797C905}" type="pres">
      <dgm:prSet presAssocID="{5946E192-2AD8-4B7D-A3D4-729E1AD4C0E3}" presName="bgRect" presStyleLbl="bgShp" presStyleIdx="1" presStyleCnt="4"/>
      <dgm:spPr/>
    </dgm:pt>
    <dgm:pt modelId="{05F27C41-5F92-4819-BEB7-2E2E3505059E}" type="pres">
      <dgm:prSet presAssocID="{5946E192-2AD8-4B7D-A3D4-729E1AD4C0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FBFB3F9E-5835-49DA-9CC5-173EA34AF685}" type="pres">
      <dgm:prSet presAssocID="{5946E192-2AD8-4B7D-A3D4-729E1AD4C0E3}" presName="spaceRect" presStyleCnt="0"/>
      <dgm:spPr/>
    </dgm:pt>
    <dgm:pt modelId="{54620594-3258-4F75-8A08-1F783E3D89A2}" type="pres">
      <dgm:prSet presAssocID="{5946E192-2AD8-4B7D-A3D4-729E1AD4C0E3}" presName="parTx" presStyleLbl="revTx" presStyleIdx="1" presStyleCnt="4">
        <dgm:presLayoutVars>
          <dgm:chMax val="0"/>
          <dgm:chPref val="0"/>
        </dgm:presLayoutVars>
      </dgm:prSet>
      <dgm:spPr/>
    </dgm:pt>
    <dgm:pt modelId="{7F90E402-7606-4FF9-B364-0B5D42449FA8}" type="pres">
      <dgm:prSet presAssocID="{D3016160-5E3D-4686-95C8-E9377109EAC8}" presName="sibTrans" presStyleCnt="0"/>
      <dgm:spPr/>
    </dgm:pt>
    <dgm:pt modelId="{EC56D1C8-ED55-4FF3-A44A-EAEA31D03C78}" type="pres">
      <dgm:prSet presAssocID="{CCF34DBC-67B1-4A2A-985D-8E6CB9565A02}" presName="compNode" presStyleCnt="0"/>
      <dgm:spPr/>
    </dgm:pt>
    <dgm:pt modelId="{EAACF1FE-F767-4248-8B69-CD673ED82934}" type="pres">
      <dgm:prSet presAssocID="{CCF34DBC-67B1-4A2A-985D-8E6CB9565A02}" presName="bgRect" presStyleLbl="bgShp" presStyleIdx="2" presStyleCnt="4"/>
      <dgm:spPr/>
    </dgm:pt>
    <dgm:pt modelId="{4A749AB1-0F5E-44D1-98A8-81C3D1CA0BE0}" type="pres">
      <dgm:prSet presAssocID="{CCF34DBC-67B1-4A2A-985D-8E6CB9565A0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DDF5B0-B3BF-4116-9EE6-251713F3FD51}" type="pres">
      <dgm:prSet presAssocID="{CCF34DBC-67B1-4A2A-985D-8E6CB9565A02}" presName="spaceRect" presStyleCnt="0"/>
      <dgm:spPr/>
    </dgm:pt>
    <dgm:pt modelId="{1DE8E99B-2AE8-44FC-AB2D-0861C09E24A6}" type="pres">
      <dgm:prSet presAssocID="{CCF34DBC-67B1-4A2A-985D-8E6CB9565A02}" presName="parTx" presStyleLbl="revTx" presStyleIdx="2" presStyleCnt="4">
        <dgm:presLayoutVars>
          <dgm:chMax val="0"/>
          <dgm:chPref val="0"/>
        </dgm:presLayoutVars>
      </dgm:prSet>
      <dgm:spPr/>
    </dgm:pt>
    <dgm:pt modelId="{4F25793F-899B-45B0-B477-E3915612C78B}" type="pres">
      <dgm:prSet presAssocID="{BB33D96E-FBBD-439B-B008-E6CD5F8CBE07}" presName="sibTrans" presStyleCnt="0"/>
      <dgm:spPr/>
    </dgm:pt>
    <dgm:pt modelId="{693D3BB5-7D70-4AB5-9F68-EB28624AD791}" type="pres">
      <dgm:prSet presAssocID="{8C679443-A28B-435F-91DB-0C89ACA35782}" presName="compNode" presStyleCnt="0"/>
      <dgm:spPr/>
    </dgm:pt>
    <dgm:pt modelId="{6B171012-C098-470A-8968-86FFFE18174F}" type="pres">
      <dgm:prSet presAssocID="{8C679443-A28B-435F-91DB-0C89ACA35782}" presName="bgRect" presStyleLbl="bgShp" presStyleIdx="3" presStyleCnt="4"/>
      <dgm:spPr/>
    </dgm:pt>
    <dgm:pt modelId="{CCC4E390-4418-4A97-9876-CED1B49B2E91}" type="pres">
      <dgm:prSet presAssocID="{8C679443-A28B-435F-91DB-0C89ACA3578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urt with solid fill"/>
        </a:ext>
      </dgm:extLst>
    </dgm:pt>
    <dgm:pt modelId="{CD715C11-6007-4A1F-8EAA-4D8010F493EF}" type="pres">
      <dgm:prSet presAssocID="{8C679443-A28B-435F-91DB-0C89ACA35782}" presName="spaceRect" presStyleCnt="0"/>
      <dgm:spPr/>
    </dgm:pt>
    <dgm:pt modelId="{475EE47B-E673-4DBE-ADF9-81C981124AFD}" type="pres">
      <dgm:prSet presAssocID="{8C679443-A28B-435F-91DB-0C89ACA35782}" presName="parTx" presStyleLbl="revTx" presStyleIdx="3" presStyleCnt="4">
        <dgm:presLayoutVars>
          <dgm:chMax val="0"/>
          <dgm:chPref val="0"/>
        </dgm:presLayoutVars>
      </dgm:prSet>
      <dgm:spPr/>
    </dgm:pt>
  </dgm:ptLst>
  <dgm:cxnLst>
    <dgm:cxn modelId="{D68BB72E-5F98-4876-94CC-12C6172EC62F}" type="presOf" srcId="{8C679443-A28B-435F-91DB-0C89ACA35782}" destId="{475EE47B-E673-4DBE-ADF9-81C981124AFD}" srcOrd="0" destOrd="0" presId="urn:microsoft.com/office/officeart/2018/2/layout/IconVerticalSolidList"/>
    <dgm:cxn modelId="{B8B8763A-5D85-4FA8-A123-A7B89ADE6F70}" srcId="{A4FF2081-F965-48F5-A615-109DC5F2378D}" destId="{5946E192-2AD8-4B7D-A3D4-729E1AD4C0E3}" srcOrd="1" destOrd="0" parTransId="{F1D35D41-2588-490E-8D60-6596EC503A28}" sibTransId="{D3016160-5E3D-4686-95C8-E9377109EAC8}"/>
    <dgm:cxn modelId="{A4B7083B-30E6-41DB-A1F0-77DAC0BFF312}" type="presOf" srcId="{5946E192-2AD8-4B7D-A3D4-729E1AD4C0E3}" destId="{54620594-3258-4F75-8A08-1F783E3D89A2}" srcOrd="0" destOrd="0" presId="urn:microsoft.com/office/officeart/2018/2/layout/IconVerticalSolidList"/>
    <dgm:cxn modelId="{578E615D-D7A0-4A49-A677-A0086E83E87E}" type="presOf" srcId="{A4FF2081-F965-48F5-A615-109DC5F2378D}" destId="{152A3E7C-EC45-43C1-B57E-070110EB7802}" srcOrd="0" destOrd="0" presId="urn:microsoft.com/office/officeart/2018/2/layout/IconVerticalSolidList"/>
    <dgm:cxn modelId="{69434383-B2AA-4A19-8BB4-779794FC840B}" srcId="{A4FF2081-F965-48F5-A615-109DC5F2378D}" destId="{CCF34DBC-67B1-4A2A-985D-8E6CB9565A02}" srcOrd="2" destOrd="0" parTransId="{0346BBC5-1E98-4D62-9186-846E8A06D149}" sibTransId="{BB33D96E-FBBD-439B-B008-E6CD5F8CBE07}"/>
    <dgm:cxn modelId="{8EEDAD8D-2566-4C70-B78A-3338ECAAD6E7}" type="presOf" srcId="{CCF34DBC-67B1-4A2A-985D-8E6CB9565A02}" destId="{1DE8E99B-2AE8-44FC-AB2D-0861C09E24A6}" srcOrd="0" destOrd="0" presId="urn:microsoft.com/office/officeart/2018/2/layout/IconVerticalSolidList"/>
    <dgm:cxn modelId="{2FFD3F8F-DD5B-4763-A87E-57B84645C4BE}" srcId="{A4FF2081-F965-48F5-A615-109DC5F2378D}" destId="{9A115574-10D5-4627-B873-8EC9DF474AA7}" srcOrd="0" destOrd="0" parTransId="{C8D90488-B02D-40B3-8E9E-C0AC6B483D4A}" sibTransId="{BF43B2AB-1F67-4571-9CED-2F2FC54772F8}"/>
    <dgm:cxn modelId="{76C49FB0-03DE-4AE6-ABF3-003F43A33E37}" type="presOf" srcId="{9A115574-10D5-4627-B873-8EC9DF474AA7}" destId="{386E5785-8FFA-49CA-8A49-F67D089F31CD}" srcOrd="0" destOrd="0" presId="urn:microsoft.com/office/officeart/2018/2/layout/IconVerticalSolidList"/>
    <dgm:cxn modelId="{60FD76B9-A48F-43A0-9FE2-60138A5B9C59}" srcId="{A4FF2081-F965-48F5-A615-109DC5F2378D}" destId="{8C679443-A28B-435F-91DB-0C89ACA35782}" srcOrd="3" destOrd="0" parTransId="{2214E7B7-4C3D-424E-B02B-FEB9502BB0B9}" sibTransId="{B988E965-1AD7-4567-8B35-B5FB57252A6C}"/>
    <dgm:cxn modelId="{550971DA-571A-4F36-8AC8-D766FF8CFB8C}" type="presParOf" srcId="{152A3E7C-EC45-43C1-B57E-070110EB7802}" destId="{7CBC2A09-D737-4D54-A805-A604AF0CD330}" srcOrd="0" destOrd="0" presId="urn:microsoft.com/office/officeart/2018/2/layout/IconVerticalSolidList"/>
    <dgm:cxn modelId="{2E20947F-134A-4694-93B2-722B7ABEA17D}" type="presParOf" srcId="{7CBC2A09-D737-4D54-A805-A604AF0CD330}" destId="{72C3CA53-E5FC-4191-8147-B69E6E4F5393}" srcOrd="0" destOrd="0" presId="urn:microsoft.com/office/officeart/2018/2/layout/IconVerticalSolidList"/>
    <dgm:cxn modelId="{1A406FCA-679F-44EA-8955-32E7263904C9}" type="presParOf" srcId="{7CBC2A09-D737-4D54-A805-A604AF0CD330}" destId="{106100AB-B07F-4B07-ACEE-13F9800A74DE}" srcOrd="1" destOrd="0" presId="urn:microsoft.com/office/officeart/2018/2/layout/IconVerticalSolidList"/>
    <dgm:cxn modelId="{D3E9B38A-56CB-47B9-B8A8-C091D30520CA}" type="presParOf" srcId="{7CBC2A09-D737-4D54-A805-A604AF0CD330}" destId="{19110353-83CB-4205-B73F-9AF53A33A611}" srcOrd="2" destOrd="0" presId="urn:microsoft.com/office/officeart/2018/2/layout/IconVerticalSolidList"/>
    <dgm:cxn modelId="{50C48395-9F0D-4038-953C-8261BB82A169}" type="presParOf" srcId="{7CBC2A09-D737-4D54-A805-A604AF0CD330}" destId="{386E5785-8FFA-49CA-8A49-F67D089F31CD}" srcOrd="3" destOrd="0" presId="urn:microsoft.com/office/officeart/2018/2/layout/IconVerticalSolidList"/>
    <dgm:cxn modelId="{FB380CD2-CFCF-49A0-9D61-3169BA4486A0}" type="presParOf" srcId="{152A3E7C-EC45-43C1-B57E-070110EB7802}" destId="{86ECBD2A-5D78-4E36-A929-75CD51FE4514}" srcOrd="1" destOrd="0" presId="urn:microsoft.com/office/officeart/2018/2/layout/IconVerticalSolidList"/>
    <dgm:cxn modelId="{0A843A86-E247-484A-9912-84D6FCCFBE7C}" type="presParOf" srcId="{152A3E7C-EC45-43C1-B57E-070110EB7802}" destId="{CE5ECA48-4909-403F-B7ED-95E1EF0AD823}" srcOrd="2" destOrd="0" presId="urn:microsoft.com/office/officeart/2018/2/layout/IconVerticalSolidList"/>
    <dgm:cxn modelId="{61F73A5D-F556-4C76-81B7-CBBDE28388BD}" type="presParOf" srcId="{CE5ECA48-4909-403F-B7ED-95E1EF0AD823}" destId="{96D0185A-920C-415D-A424-0E5A5797C905}" srcOrd="0" destOrd="0" presId="urn:microsoft.com/office/officeart/2018/2/layout/IconVerticalSolidList"/>
    <dgm:cxn modelId="{554B3672-CE31-4B40-AD7F-B0817E01A9AC}" type="presParOf" srcId="{CE5ECA48-4909-403F-B7ED-95E1EF0AD823}" destId="{05F27C41-5F92-4819-BEB7-2E2E3505059E}" srcOrd="1" destOrd="0" presId="urn:microsoft.com/office/officeart/2018/2/layout/IconVerticalSolidList"/>
    <dgm:cxn modelId="{1ECA383A-680B-4742-8478-91242FC0EC9C}" type="presParOf" srcId="{CE5ECA48-4909-403F-B7ED-95E1EF0AD823}" destId="{FBFB3F9E-5835-49DA-9CC5-173EA34AF685}" srcOrd="2" destOrd="0" presId="urn:microsoft.com/office/officeart/2018/2/layout/IconVerticalSolidList"/>
    <dgm:cxn modelId="{876D6E63-F34D-4529-BF9B-043754CB30E4}" type="presParOf" srcId="{CE5ECA48-4909-403F-B7ED-95E1EF0AD823}" destId="{54620594-3258-4F75-8A08-1F783E3D89A2}" srcOrd="3" destOrd="0" presId="urn:microsoft.com/office/officeart/2018/2/layout/IconVerticalSolidList"/>
    <dgm:cxn modelId="{D9B2D5B6-DFA4-43E8-B81F-3491BC062A38}" type="presParOf" srcId="{152A3E7C-EC45-43C1-B57E-070110EB7802}" destId="{7F90E402-7606-4FF9-B364-0B5D42449FA8}" srcOrd="3" destOrd="0" presId="urn:microsoft.com/office/officeart/2018/2/layout/IconVerticalSolidList"/>
    <dgm:cxn modelId="{8E411C8D-AF71-471D-8167-EE61CE5667EB}" type="presParOf" srcId="{152A3E7C-EC45-43C1-B57E-070110EB7802}" destId="{EC56D1C8-ED55-4FF3-A44A-EAEA31D03C78}" srcOrd="4" destOrd="0" presId="urn:microsoft.com/office/officeart/2018/2/layout/IconVerticalSolidList"/>
    <dgm:cxn modelId="{8BCE23A2-83D8-441E-AA38-C230E139F18A}" type="presParOf" srcId="{EC56D1C8-ED55-4FF3-A44A-EAEA31D03C78}" destId="{EAACF1FE-F767-4248-8B69-CD673ED82934}" srcOrd="0" destOrd="0" presId="urn:microsoft.com/office/officeart/2018/2/layout/IconVerticalSolidList"/>
    <dgm:cxn modelId="{6CE326DD-83BD-4C79-A92D-60CF720961B1}" type="presParOf" srcId="{EC56D1C8-ED55-4FF3-A44A-EAEA31D03C78}" destId="{4A749AB1-0F5E-44D1-98A8-81C3D1CA0BE0}" srcOrd="1" destOrd="0" presId="urn:microsoft.com/office/officeart/2018/2/layout/IconVerticalSolidList"/>
    <dgm:cxn modelId="{B979C285-B354-4BC0-9810-67A091E70DEA}" type="presParOf" srcId="{EC56D1C8-ED55-4FF3-A44A-EAEA31D03C78}" destId="{D0DDF5B0-B3BF-4116-9EE6-251713F3FD51}" srcOrd="2" destOrd="0" presId="urn:microsoft.com/office/officeart/2018/2/layout/IconVerticalSolidList"/>
    <dgm:cxn modelId="{390CA1AF-5E73-46EA-8586-19E68CDF0D91}" type="presParOf" srcId="{EC56D1C8-ED55-4FF3-A44A-EAEA31D03C78}" destId="{1DE8E99B-2AE8-44FC-AB2D-0861C09E24A6}" srcOrd="3" destOrd="0" presId="urn:microsoft.com/office/officeart/2018/2/layout/IconVerticalSolidList"/>
    <dgm:cxn modelId="{3AF166C7-AAE9-40A5-9C60-1D9F276296B3}" type="presParOf" srcId="{152A3E7C-EC45-43C1-B57E-070110EB7802}" destId="{4F25793F-899B-45B0-B477-E3915612C78B}" srcOrd="5" destOrd="0" presId="urn:microsoft.com/office/officeart/2018/2/layout/IconVerticalSolidList"/>
    <dgm:cxn modelId="{D446A29D-C011-40F6-831B-043D75936F37}" type="presParOf" srcId="{152A3E7C-EC45-43C1-B57E-070110EB7802}" destId="{693D3BB5-7D70-4AB5-9F68-EB28624AD791}" srcOrd="6" destOrd="0" presId="urn:microsoft.com/office/officeart/2018/2/layout/IconVerticalSolidList"/>
    <dgm:cxn modelId="{D2AC338D-5AC7-4040-8F4D-23422829226E}" type="presParOf" srcId="{693D3BB5-7D70-4AB5-9F68-EB28624AD791}" destId="{6B171012-C098-470A-8968-86FFFE18174F}" srcOrd="0" destOrd="0" presId="urn:microsoft.com/office/officeart/2018/2/layout/IconVerticalSolidList"/>
    <dgm:cxn modelId="{F290F589-469F-49EA-8B28-F3E5DA21CD53}" type="presParOf" srcId="{693D3BB5-7D70-4AB5-9F68-EB28624AD791}" destId="{CCC4E390-4418-4A97-9876-CED1B49B2E91}" srcOrd="1" destOrd="0" presId="urn:microsoft.com/office/officeart/2018/2/layout/IconVerticalSolidList"/>
    <dgm:cxn modelId="{D22D761B-5A19-43F5-822E-1C5E7C052C2C}" type="presParOf" srcId="{693D3BB5-7D70-4AB5-9F68-EB28624AD791}" destId="{CD715C11-6007-4A1F-8EAA-4D8010F493EF}" srcOrd="2" destOrd="0" presId="urn:microsoft.com/office/officeart/2018/2/layout/IconVerticalSolidList"/>
    <dgm:cxn modelId="{A61D9E8C-A208-4EA8-B8D2-026E3E8EA943}" type="presParOf" srcId="{693D3BB5-7D70-4AB5-9F68-EB28624AD791}" destId="{475EE47B-E673-4DBE-ADF9-81C981124A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7E6A39-4F39-444B-8196-DBA8A54393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A8E68C-2AB1-48C4-8C63-8A8A71EF89C8}">
      <dgm:prSet custT="1"/>
      <dgm:spPr/>
      <dgm:t>
        <a:bodyPr/>
        <a:lstStyle/>
        <a:p>
          <a:pPr algn="ctr"/>
          <a:r>
            <a:rPr lang="en-US" sz="3200" b="1" i="0" baseline="0" dirty="0">
              <a:solidFill>
                <a:schemeClr val="tx1"/>
              </a:solidFill>
            </a:rPr>
            <a:t>ACT NOW: </a:t>
          </a:r>
          <a:r>
            <a:rPr lang="en-US" sz="3200" b="0" i="1" baseline="0" dirty="0">
              <a:solidFill>
                <a:schemeClr val="tx1"/>
              </a:solidFill>
            </a:rPr>
            <a:t>URGE YOUR MEMBER OF CONGRESS TO REQUEST A CTA EXEMPTION FOR COMMUNITY ASSOCIATIONS FROM FinCEN!</a:t>
          </a:r>
          <a:br>
            <a:rPr lang="en-US" sz="3200" b="0" i="0" dirty="0">
              <a:solidFill>
                <a:schemeClr val="tx1"/>
              </a:solidFill>
            </a:rPr>
          </a:br>
          <a:endParaRPr lang="en-US" sz="3200" dirty="0">
            <a:solidFill>
              <a:schemeClr val="tx1"/>
            </a:solidFill>
          </a:endParaRPr>
        </a:p>
      </dgm:t>
    </dgm:pt>
    <dgm:pt modelId="{04C9158D-A93B-48CF-A5D6-1E9B8EF3E0CE}" type="parTrans" cxnId="{32E12D48-0D5C-4562-955B-E304BCC0A513}">
      <dgm:prSet/>
      <dgm:spPr/>
      <dgm:t>
        <a:bodyPr/>
        <a:lstStyle/>
        <a:p>
          <a:endParaRPr lang="en-US"/>
        </a:p>
      </dgm:t>
    </dgm:pt>
    <dgm:pt modelId="{3BAAAE69-2523-44B4-938E-E04C62CF76FF}" type="sibTrans" cxnId="{32E12D48-0D5C-4562-955B-E304BCC0A513}">
      <dgm:prSet/>
      <dgm:spPr/>
      <dgm:t>
        <a:bodyPr/>
        <a:lstStyle/>
        <a:p>
          <a:endParaRPr lang="en-US"/>
        </a:p>
      </dgm:t>
    </dgm:pt>
    <dgm:pt modelId="{AF852F52-B1D9-4372-9738-CEE89A4CF9DD}" type="pres">
      <dgm:prSet presAssocID="{857E6A39-4F39-444B-8196-DBA8A5439353}" presName="linear" presStyleCnt="0">
        <dgm:presLayoutVars>
          <dgm:animLvl val="lvl"/>
          <dgm:resizeHandles val="exact"/>
        </dgm:presLayoutVars>
      </dgm:prSet>
      <dgm:spPr/>
    </dgm:pt>
    <dgm:pt modelId="{FF9F9B84-D96A-4FD2-899E-1F555B560B9D}" type="pres">
      <dgm:prSet presAssocID="{6AA8E68C-2AB1-48C4-8C63-8A8A71EF89C8}" presName="parentText" presStyleLbl="node1" presStyleIdx="0" presStyleCnt="1">
        <dgm:presLayoutVars>
          <dgm:chMax val="0"/>
          <dgm:bulletEnabled val="1"/>
        </dgm:presLayoutVars>
      </dgm:prSet>
      <dgm:spPr/>
    </dgm:pt>
  </dgm:ptLst>
  <dgm:cxnLst>
    <dgm:cxn modelId="{32E12D48-0D5C-4562-955B-E304BCC0A513}" srcId="{857E6A39-4F39-444B-8196-DBA8A5439353}" destId="{6AA8E68C-2AB1-48C4-8C63-8A8A71EF89C8}" srcOrd="0" destOrd="0" parTransId="{04C9158D-A93B-48CF-A5D6-1E9B8EF3E0CE}" sibTransId="{3BAAAE69-2523-44B4-938E-E04C62CF76FF}"/>
    <dgm:cxn modelId="{2B270DDA-F17B-4268-8B72-CAF5327A1A9D}" type="presOf" srcId="{6AA8E68C-2AB1-48C4-8C63-8A8A71EF89C8}" destId="{FF9F9B84-D96A-4FD2-899E-1F555B560B9D}" srcOrd="0" destOrd="0" presId="urn:microsoft.com/office/officeart/2005/8/layout/vList2"/>
    <dgm:cxn modelId="{77494BE2-C2A6-433C-82E5-5337C87A4B7E}" type="presOf" srcId="{857E6A39-4F39-444B-8196-DBA8A5439353}" destId="{AF852F52-B1D9-4372-9738-CEE89A4CF9DD}" srcOrd="0" destOrd="0" presId="urn:microsoft.com/office/officeart/2005/8/layout/vList2"/>
    <dgm:cxn modelId="{07F654C1-C516-4E6A-8C89-55480CED587B}" type="presParOf" srcId="{AF852F52-B1D9-4372-9738-CEE89A4CF9DD}" destId="{FF9F9B84-D96A-4FD2-899E-1F555B560B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AE964-B1B6-47FA-B8DD-42D60CC1E912}">
      <dsp:nvSpPr>
        <dsp:cNvPr id="0" name=""/>
        <dsp:cNvSpPr/>
      </dsp:nvSpPr>
      <dsp:spPr>
        <a:xfrm>
          <a:off x="0" y="524"/>
          <a:ext cx="8077200" cy="12275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6CFB7-2AA1-462E-A2F7-87CCD57F4923}">
      <dsp:nvSpPr>
        <dsp:cNvPr id="0" name=""/>
        <dsp:cNvSpPr/>
      </dsp:nvSpPr>
      <dsp:spPr>
        <a:xfrm>
          <a:off x="371324" y="276716"/>
          <a:ext cx="675135" cy="675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E4105B-8E02-4F07-9954-FA7F0886D0CC}">
      <dsp:nvSpPr>
        <dsp:cNvPr id="0" name=""/>
        <dsp:cNvSpPr/>
      </dsp:nvSpPr>
      <dsp:spPr>
        <a:xfrm>
          <a:off x="1417783" y="524"/>
          <a:ext cx="6659416" cy="12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12" tIns="129912" rIns="129912" bIns="129912" numCol="1" spcCol="1270" anchor="ctr" anchorCtr="0">
          <a:noAutofit/>
        </a:bodyPr>
        <a:lstStyle/>
        <a:p>
          <a:pPr marL="0" lvl="0" indent="0" algn="l" defTabSz="1111250">
            <a:lnSpc>
              <a:spcPct val="90000"/>
            </a:lnSpc>
            <a:spcBef>
              <a:spcPct val="0"/>
            </a:spcBef>
            <a:spcAft>
              <a:spcPct val="35000"/>
            </a:spcAft>
            <a:buNone/>
          </a:pPr>
          <a:r>
            <a:rPr lang="en-US" sz="2500" kern="1200"/>
            <a:t>Federal Legislative Update</a:t>
          </a:r>
        </a:p>
      </dsp:txBody>
      <dsp:txXfrm>
        <a:off x="1417783" y="524"/>
        <a:ext cx="6659416" cy="1227518"/>
      </dsp:txXfrm>
    </dsp:sp>
    <dsp:sp modelId="{E0C044AE-4286-445D-8C1A-5D650EA428DE}">
      <dsp:nvSpPr>
        <dsp:cNvPr id="0" name=""/>
        <dsp:cNvSpPr/>
      </dsp:nvSpPr>
      <dsp:spPr>
        <a:xfrm>
          <a:off x="0" y="1534922"/>
          <a:ext cx="8077200" cy="12275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CC66D-E8A0-4AFF-8375-B95685D6B122}">
      <dsp:nvSpPr>
        <dsp:cNvPr id="0" name=""/>
        <dsp:cNvSpPr/>
      </dsp:nvSpPr>
      <dsp:spPr>
        <a:xfrm>
          <a:off x="371324" y="1811113"/>
          <a:ext cx="675135" cy="6751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1E2685-5C7E-46AE-ACED-579EC694A666}">
      <dsp:nvSpPr>
        <dsp:cNvPr id="0" name=""/>
        <dsp:cNvSpPr/>
      </dsp:nvSpPr>
      <dsp:spPr>
        <a:xfrm>
          <a:off x="1417783" y="1534922"/>
          <a:ext cx="6659416" cy="12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12" tIns="129912" rIns="129912" bIns="129912" numCol="1" spcCol="1270" anchor="ctr" anchorCtr="0">
          <a:noAutofit/>
        </a:bodyPr>
        <a:lstStyle/>
        <a:p>
          <a:pPr marL="0" lvl="0" indent="0" algn="l" defTabSz="1111250">
            <a:lnSpc>
              <a:spcPct val="90000"/>
            </a:lnSpc>
            <a:spcBef>
              <a:spcPct val="0"/>
            </a:spcBef>
            <a:spcAft>
              <a:spcPct val="35000"/>
            </a:spcAft>
            <a:buNone/>
          </a:pPr>
          <a:r>
            <a:rPr lang="en-US" sz="2500" kern="1200"/>
            <a:t>National Public Policy Update</a:t>
          </a:r>
        </a:p>
      </dsp:txBody>
      <dsp:txXfrm>
        <a:off x="1417783" y="1534922"/>
        <a:ext cx="6659416" cy="1227518"/>
      </dsp:txXfrm>
    </dsp:sp>
    <dsp:sp modelId="{2C5F1582-2770-45EE-8DFC-0028C0A42853}">
      <dsp:nvSpPr>
        <dsp:cNvPr id="0" name=""/>
        <dsp:cNvSpPr/>
      </dsp:nvSpPr>
      <dsp:spPr>
        <a:xfrm>
          <a:off x="0" y="3069320"/>
          <a:ext cx="8077200" cy="12275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1CB72-BD0A-40DB-8974-1542CE178FB4}">
      <dsp:nvSpPr>
        <dsp:cNvPr id="0" name=""/>
        <dsp:cNvSpPr/>
      </dsp:nvSpPr>
      <dsp:spPr>
        <a:xfrm>
          <a:off x="371324" y="3345511"/>
          <a:ext cx="675135" cy="6751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4B6E6C-CE0A-4587-AAF3-85104F47B4FC}">
      <dsp:nvSpPr>
        <dsp:cNvPr id="0" name=""/>
        <dsp:cNvSpPr/>
      </dsp:nvSpPr>
      <dsp:spPr>
        <a:xfrm>
          <a:off x="1417783" y="3069320"/>
          <a:ext cx="6659416" cy="12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12" tIns="129912" rIns="129912" bIns="129912" numCol="1" spcCol="1270" anchor="ctr" anchorCtr="0">
          <a:noAutofit/>
        </a:bodyPr>
        <a:lstStyle/>
        <a:p>
          <a:pPr marL="0" lvl="0" indent="0" algn="l" defTabSz="1111250">
            <a:lnSpc>
              <a:spcPct val="90000"/>
            </a:lnSpc>
            <a:spcBef>
              <a:spcPct val="0"/>
            </a:spcBef>
            <a:spcAft>
              <a:spcPct val="35000"/>
            </a:spcAft>
            <a:buNone/>
          </a:pPr>
          <a:r>
            <a:rPr lang="en-US" sz="2500" kern="1200"/>
            <a:t>State Legislative Update</a:t>
          </a:r>
        </a:p>
      </dsp:txBody>
      <dsp:txXfrm>
        <a:off x="1417783" y="3069320"/>
        <a:ext cx="6659416" cy="12275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F0769-2705-4C44-B66C-8D410005DD39}">
      <dsp:nvSpPr>
        <dsp:cNvPr id="0" name=""/>
        <dsp:cNvSpPr/>
      </dsp:nvSpPr>
      <dsp:spPr>
        <a:xfrm>
          <a:off x="0" y="660"/>
          <a:ext cx="8305800" cy="15453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41F02-C8E0-4CF8-A893-B9C7D9A67D40}">
      <dsp:nvSpPr>
        <dsp:cNvPr id="0" name=""/>
        <dsp:cNvSpPr/>
      </dsp:nvSpPr>
      <dsp:spPr>
        <a:xfrm>
          <a:off x="467481" y="348374"/>
          <a:ext cx="849966" cy="8499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DBDD3C-5F56-4537-A5FC-12A6ECE6A2A2}">
      <dsp:nvSpPr>
        <dsp:cNvPr id="0" name=""/>
        <dsp:cNvSpPr/>
      </dsp:nvSpPr>
      <dsp:spPr>
        <a:xfrm>
          <a:off x="1784929" y="660"/>
          <a:ext cx="6520870" cy="154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54" tIns="163554" rIns="163554" bIns="163554" numCol="1" spcCol="1270" anchor="ctr" anchorCtr="0">
          <a:noAutofit/>
        </a:bodyPr>
        <a:lstStyle/>
        <a:p>
          <a:pPr marL="0" lvl="0" indent="0" algn="l" defTabSz="800100">
            <a:lnSpc>
              <a:spcPct val="90000"/>
            </a:lnSpc>
            <a:spcBef>
              <a:spcPct val="0"/>
            </a:spcBef>
            <a:spcAft>
              <a:spcPct val="35000"/>
            </a:spcAft>
            <a:buNone/>
          </a:pPr>
          <a:r>
            <a:rPr lang="en-US" sz="1800" kern="1200"/>
            <a:t>April 2024 - A federal court issued a nationwide injunction barring enforcement of the FTC’s ban on non-compete provisions in employment contracts – scheduled to become effective on September 4, 2024</a:t>
          </a:r>
        </a:p>
      </dsp:txBody>
      <dsp:txXfrm>
        <a:off x="1784929" y="660"/>
        <a:ext cx="6520870" cy="1545393"/>
      </dsp:txXfrm>
    </dsp:sp>
    <dsp:sp modelId="{E8DEECDC-6839-4126-A112-E8709191AF36}">
      <dsp:nvSpPr>
        <dsp:cNvPr id="0" name=""/>
        <dsp:cNvSpPr/>
      </dsp:nvSpPr>
      <dsp:spPr>
        <a:xfrm>
          <a:off x="0" y="1932402"/>
          <a:ext cx="8305800" cy="15453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0C296-FCA4-4754-B35B-9C7B071D4017}">
      <dsp:nvSpPr>
        <dsp:cNvPr id="0" name=""/>
        <dsp:cNvSpPr/>
      </dsp:nvSpPr>
      <dsp:spPr>
        <a:xfrm>
          <a:off x="467481" y="2280116"/>
          <a:ext cx="849966" cy="849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85AD48-C0BF-4B79-A5C4-AD20FC6B200B}">
      <dsp:nvSpPr>
        <dsp:cNvPr id="0" name=""/>
        <dsp:cNvSpPr/>
      </dsp:nvSpPr>
      <dsp:spPr>
        <a:xfrm>
          <a:off x="1784929" y="1932402"/>
          <a:ext cx="6520870" cy="154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54" tIns="163554" rIns="163554" bIns="163554" numCol="1" spcCol="1270" anchor="ctr" anchorCtr="0">
          <a:noAutofit/>
        </a:bodyPr>
        <a:lstStyle/>
        <a:p>
          <a:pPr marL="0" lvl="0" indent="0" algn="l" defTabSz="800100">
            <a:lnSpc>
              <a:spcPct val="90000"/>
            </a:lnSpc>
            <a:spcBef>
              <a:spcPct val="0"/>
            </a:spcBef>
            <a:spcAft>
              <a:spcPct val="35000"/>
            </a:spcAft>
            <a:buNone/>
          </a:pPr>
          <a:r>
            <a:rPr lang="en-US" sz="1800" kern="1200"/>
            <a:t>August 20</a:t>
          </a:r>
          <a:r>
            <a:rPr lang="en-US" sz="1800" kern="1200" baseline="30000"/>
            <a:t>th</a:t>
          </a:r>
          <a:r>
            <a:rPr lang="en-US" sz="1800" kern="1200"/>
            <a:t> – federal court invalidated the FTC’s ban on most non-compete provisions; Judge Ada Brown wrote that the final rule “shall not be enforced or otherwise take effect on September 4, 2024, or thereafter,” holding that the rule was arbitrary and capricious as the FTC.</a:t>
          </a:r>
        </a:p>
      </dsp:txBody>
      <dsp:txXfrm>
        <a:off x="1784929" y="1932402"/>
        <a:ext cx="6520870" cy="1545393"/>
      </dsp:txXfrm>
    </dsp:sp>
    <dsp:sp modelId="{9ACE2847-ADB9-4046-85DB-19276FB3EF28}">
      <dsp:nvSpPr>
        <dsp:cNvPr id="0" name=""/>
        <dsp:cNvSpPr/>
      </dsp:nvSpPr>
      <dsp:spPr>
        <a:xfrm>
          <a:off x="0" y="3864144"/>
          <a:ext cx="8305800" cy="15453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EC5351-951B-4C58-A1DA-73BF760AAC18}">
      <dsp:nvSpPr>
        <dsp:cNvPr id="0" name=""/>
        <dsp:cNvSpPr/>
      </dsp:nvSpPr>
      <dsp:spPr>
        <a:xfrm>
          <a:off x="467481" y="4211858"/>
          <a:ext cx="849966" cy="8499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39210B-11BF-4691-8578-1B1E8A147E7C}">
      <dsp:nvSpPr>
        <dsp:cNvPr id="0" name=""/>
        <dsp:cNvSpPr/>
      </dsp:nvSpPr>
      <dsp:spPr>
        <a:xfrm>
          <a:off x="1784929" y="3864144"/>
          <a:ext cx="6520870" cy="154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54" tIns="163554" rIns="163554" bIns="163554" numCol="1" spcCol="1270" anchor="ctr" anchorCtr="0">
          <a:noAutofit/>
        </a:bodyPr>
        <a:lstStyle/>
        <a:p>
          <a:pPr marL="0" lvl="0" indent="0" algn="l" defTabSz="800100">
            <a:lnSpc>
              <a:spcPct val="90000"/>
            </a:lnSpc>
            <a:spcBef>
              <a:spcPct val="0"/>
            </a:spcBef>
            <a:spcAft>
              <a:spcPct val="35000"/>
            </a:spcAft>
            <a:buNone/>
          </a:pPr>
          <a:r>
            <a:rPr lang="en-US" sz="1800" kern="1200" dirty="0"/>
            <a:t>Takeaway: Employers currently do not need to take action regarding non-compete provisions, but the FTC will likely appeal to the 5</a:t>
          </a:r>
          <a:r>
            <a:rPr lang="en-US" sz="1800" kern="1200" baseline="30000" dirty="0"/>
            <a:t>th</a:t>
          </a:r>
          <a:r>
            <a:rPr lang="en-US" sz="1800" kern="1200" dirty="0"/>
            <a:t> Circuit. Injunction took effect September 4, 2024.</a:t>
          </a:r>
        </a:p>
      </dsp:txBody>
      <dsp:txXfrm>
        <a:off x="1784929" y="3864144"/>
        <a:ext cx="6520870" cy="15453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ACF50-7E6E-4406-8D65-1032A0DAD49D}">
      <dsp:nvSpPr>
        <dsp:cNvPr id="0" name=""/>
        <dsp:cNvSpPr/>
      </dsp:nvSpPr>
      <dsp:spPr>
        <a:xfrm>
          <a:off x="0" y="2055"/>
          <a:ext cx="7576087" cy="135639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March 2024 – FCC announced a potential notice of proposed rulemaking related to apartment and condominium “bulk purchases” of media services.</a:t>
          </a:r>
        </a:p>
      </dsp:txBody>
      <dsp:txXfrm>
        <a:off x="66214" y="68269"/>
        <a:ext cx="7443659" cy="1223965"/>
      </dsp:txXfrm>
    </dsp:sp>
    <dsp:sp modelId="{318373E6-D5CC-48FA-BAF1-D0981ED72911}">
      <dsp:nvSpPr>
        <dsp:cNvPr id="0" name=""/>
        <dsp:cNvSpPr/>
      </dsp:nvSpPr>
      <dsp:spPr>
        <a:xfrm rot="5400000">
          <a:off x="4614213" y="-322250"/>
          <a:ext cx="1085114" cy="4853431"/>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Would disincentivize providers’ investment in broadband services, particularly for low-income and smaller properties </a:t>
          </a:r>
        </a:p>
        <a:p>
          <a:pPr marL="114300" lvl="1" indent="-114300" algn="l" defTabSz="622300">
            <a:lnSpc>
              <a:spcPct val="90000"/>
            </a:lnSpc>
            <a:spcBef>
              <a:spcPct val="0"/>
            </a:spcBef>
            <a:spcAft>
              <a:spcPct val="15000"/>
            </a:spcAft>
            <a:buChar char="•"/>
          </a:pPr>
          <a:r>
            <a:rPr lang="en-US" sz="1400" kern="1200"/>
            <a:t>Likely lead to increased costs for services</a:t>
          </a:r>
        </a:p>
      </dsp:txBody>
      <dsp:txXfrm rot="-5400000">
        <a:off x="2730055" y="1614879"/>
        <a:ext cx="4800460" cy="979172"/>
      </dsp:txXfrm>
    </dsp:sp>
    <dsp:sp modelId="{A74B36AB-067B-4C4C-82B3-50EA2BC08271}">
      <dsp:nvSpPr>
        <dsp:cNvPr id="0" name=""/>
        <dsp:cNvSpPr/>
      </dsp:nvSpPr>
      <dsp:spPr>
        <a:xfrm>
          <a:off x="0" y="1426268"/>
          <a:ext cx="2730055" cy="135639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Industry Impact: </a:t>
          </a:r>
        </a:p>
      </dsp:txBody>
      <dsp:txXfrm>
        <a:off x="66214" y="1492482"/>
        <a:ext cx="2597627" cy="1223965"/>
      </dsp:txXfrm>
    </dsp:sp>
    <dsp:sp modelId="{AEBDF63F-C03D-42D8-A404-CA27A4AA76D9}">
      <dsp:nvSpPr>
        <dsp:cNvPr id="0" name=""/>
        <dsp:cNvSpPr/>
      </dsp:nvSpPr>
      <dsp:spPr>
        <a:xfrm rot="5400000">
          <a:off x="4614213" y="1101962"/>
          <a:ext cx="1085114" cy="4853431"/>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Federal team has been in touch with FCC staff and no indications yet that the NPRM is forthcoming</a:t>
          </a:r>
        </a:p>
        <a:p>
          <a:pPr marL="114300" lvl="1" indent="-114300" algn="l" defTabSz="622300">
            <a:lnSpc>
              <a:spcPct val="90000"/>
            </a:lnSpc>
            <a:spcBef>
              <a:spcPct val="0"/>
            </a:spcBef>
            <a:spcAft>
              <a:spcPct val="15000"/>
            </a:spcAft>
            <a:buChar char="•"/>
          </a:pPr>
          <a:r>
            <a:rPr lang="en-US" sz="1400" kern="1200"/>
            <a:t>White House has been searching with federal agencies (like FCC) for items to add to its “junk fee agenda”</a:t>
          </a:r>
        </a:p>
      </dsp:txBody>
      <dsp:txXfrm rot="-5400000">
        <a:off x="2730055" y="3039092"/>
        <a:ext cx="4800460" cy="979172"/>
      </dsp:txXfrm>
    </dsp:sp>
    <dsp:sp modelId="{F11378BA-0EE1-41D5-899E-D47BFEFF4A70}">
      <dsp:nvSpPr>
        <dsp:cNvPr id="0" name=""/>
        <dsp:cNvSpPr/>
      </dsp:nvSpPr>
      <dsp:spPr>
        <a:xfrm>
          <a:off x="0" y="2850481"/>
          <a:ext cx="2730055" cy="135639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CAI Next Steps:</a:t>
          </a:r>
        </a:p>
      </dsp:txBody>
      <dsp:txXfrm>
        <a:off x="66214" y="2916695"/>
        <a:ext cx="2597627" cy="12239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236B9-6EB3-45A0-9D5D-1498B28CF1D0}">
      <dsp:nvSpPr>
        <dsp:cNvPr id="0" name=""/>
        <dsp:cNvSpPr/>
      </dsp:nvSpPr>
      <dsp:spPr>
        <a:xfrm>
          <a:off x="0" y="524"/>
          <a:ext cx="8077200" cy="12275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1D9C8-F9DC-4913-90AA-9547C142D111}">
      <dsp:nvSpPr>
        <dsp:cNvPr id="0" name=""/>
        <dsp:cNvSpPr/>
      </dsp:nvSpPr>
      <dsp:spPr>
        <a:xfrm>
          <a:off x="371324" y="276716"/>
          <a:ext cx="675135" cy="675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10C0F8-6D8E-426F-B77C-C91176659B3E}">
      <dsp:nvSpPr>
        <dsp:cNvPr id="0" name=""/>
        <dsp:cNvSpPr/>
      </dsp:nvSpPr>
      <dsp:spPr>
        <a:xfrm>
          <a:off x="1417783" y="524"/>
          <a:ext cx="6659416" cy="12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12" tIns="129912" rIns="129912" bIns="129912" numCol="1" spcCol="1270" anchor="ctr" anchorCtr="0">
          <a:noAutofit/>
        </a:bodyPr>
        <a:lstStyle/>
        <a:p>
          <a:pPr marL="0" lvl="0" indent="0" algn="l" defTabSz="1111250">
            <a:lnSpc>
              <a:spcPct val="90000"/>
            </a:lnSpc>
            <a:spcBef>
              <a:spcPct val="0"/>
            </a:spcBef>
            <a:spcAft>
              <a:spcPct val="35000"/>
            </a:spcAft>
            <a:buNone/>
          </a:pPr>
          <a:r>
            <a:rPr lang="en-US" sz="2500" kern="1200"/>
            <a:t>Board Member Education Public Policy</a:t>
          </a:r>
        </a:p>
      </dsp:txBody>
      <dsp:txXfrm>
        <a:off x="1417783" y="524"/>
        <a:ext cx="6659416" cy="1227518"/>
      </dsp:txXfrm>
    </dsp:sp>
    <dsp:sp modelId="{BCAE97DD-BD8B-4630-9902-23053C5F57BD}">
      <dsp:nvSpPr>
        <dsp:cNvPr id="0" name=""/>
        <dsp:cNvSpPr/>
      </dsp:nvSpPr>
      <dsp:spPr>
        <a:xfrm>
          <a:off x="0" y="1534922"/>
          <a:ext cx="8077200" cy="12275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6E171-19E2-4A58-AA88-87B39048090C}">
      <dsp:nvSpPr>
        <dsp:cNvPr id="0" name=""/>
        <dsp:cNvSpPr/>
      </dsp:nvSpPr>
      <dsp:spPr>
        <a:xfrm>
          <a:off x="371324" y="1811113"/>
          <a:ext cx="675135" cy="6751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1E0C73-A255-4833-800B-E1763908B8A7}">
      <dsp:nvSpPr>
        <dsp:cNvPr id="0" name=""/>
        <dsp:cNvSpPr/>
      </dsp:nvSpPr>
      <dsp:spPr>
        <a:xfrm>
          <a:off x="1417783" y="1534922"/>
          <a:ext cx="6659416" cy="12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12" tIns="129912" rIns="129912" bIns="129912" numCol="1" spcCol="1270" anchor="ctr" anchorCtr="0">
          <a:noAutofit/>
        </a:bodyPr>
        <a:lstStyle/>
        <a:p>
          <a:pPr marL="0" lvl="0" indent="0" algn="l" defTabSz="1111250">
            <a:lnSpc>
              <a:spcPct val="90000"/>
            </a:lnSpc>
            <a:spcBef>
              <a:spcPct val="0"/>
            </a:spcBef>
            <a:spcAft>
              <a:spcPct val="35000"/>
            </a:spcAft>
            <a:buNone/>
          </a:pPr>
          <a:r>
            <a:rPr lang="en-US" sz="2500" kern="1200"/>
            <a:t>Dispute Resolution Public Policy</a:t>
          </a:r>
        </a:p>
      </dsp:txBody>
      <dsp:txXfrm>
        <a:off x="1417783" y="1534922"/>
        <a:ext cx="6659416" cy="1227518"/>
      </dsp:txXfrm>
    </dsp:sp>
    <dsp:sp modelId="{C6374462-B348-403F-AC7D-6F64303AE24F}">
      <dsp:nvSpPr>
        <dsp:cNvPr id="0" name=""/>
        <dsp:cNvSpPr/>
      </dsp:nvSpPr>
      <dsp:spPr>
        <a:xfrm>
          <a:off x="0" y="3069320"/>
          <a:ext cx="8077200" cy="12275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E6FAE-7F08-4B19-B86C-DE71D95A25D5}">
      <dsp:nvSpPr>
        <dsp:cNvPr id="0" name=""/>
        <dsp:cNvSpPr/>
      </dsp:nvSpPr>
      <dsp:spPr>
        <a:xfrm>
          <a:off x="371324" y="3345511"/>
          <a:ext cx="675135" cy="6751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84734A-3603-4F1E-A431-8227FAE7ADC7}">
      <dsp:nvSpPr>
        <dsp:cNvPr id="0" name=""/>
        <dsp:cNvSpPr/>
      </dsp:nvSpPr>
      <dsp:spPr>
        <a:xfrm>
          <a:off x="1417783" y="3069320"/>
          <a:ext cx="6659416" cy="12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12" tIns="129912" rIns="129912" bIns="129912" numCol="1" spcCol="1270" anchor="ctr" anchorCtr="0">
          <a:noAutofit/>
        </a:bodyPr>
        <a:lstStyle/>
        <a:p>
          <a:pPr marL="0" lvl="0" indent="0" algn="l" defTabSz="1111250">
            <a:lnSpc>
              <a:spcPct val="90000"/>
            </a:lnSpc>
            <a:spcBef>
              <a:spcPct val="0"/>
            </a:spcBef>
            <a:spcAft>
              <a:spcPct val="35000"/>
            </a:spcAft>
            <a:buNone/>
          </a:pPr>
          <a:r>
            <a:rPr lang="en-US" sz="2500" kern="1200"/>
            <a:t>Foreclosure and Fining Authority Public Policy</a:t>
          </a:r>
        </a:p>
      </dsp:txBody>
      <dsp:txXfrm>
        <a:off x="1417783" y="3069320"/>
        <a:ext cx="6659416" cy="12275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0CE81-5364-43CB-A6B2-9D0F28D71956}">
      <dsp:nvSpPr>
        <dsp:cNvPr id="0" name=""/>
        <dsp:cNvSpPr/>
      </dsp:nvSpPr>
      <dsp:spPr>
        <a:xfrm>
          <a:off x="586" y="1257858"/>
          <a:ext cx="2285441" cy="1371264"/>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solidFill>
                <a:schemeClr val="tx1"/>
              </a:solidFill>
            </a:rPr>
            <a:t>2024 Priorities</a:t>
          </a:r>
          <a:endParaRPr lang="en-US" sz="1800" kern="1200" dirty="0">
            <a:solidFill>
              <a:schemeClr val="tx1"/>
            </a:solidFill>
          </a:endParaRPr>
        </a:p>
      </dsp:txBody>
      <dsp:txXfrm>
        <a:off x="586" y="1257858"/>
        <a:ext cx="2285441" cy="1371264"/>
      </dsp:txXfrm>
    </dsp:sp>
    <dsp:sp modelId="{A9ECB16F-7C57-48DD-80AE-FEEB918F225E}">
      <dsp:nvSpPr>
        <dsp:cNvPr id="0" name=""/>
        <dsp:cNvSpPr/>
      </dsp:nvSpPr>
      <dsp:spPr>
        <a:xfrm>
          <a:off x="2514571" y="1257858"/>
          <a:ext cx="2285441" cy="1371264"/>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solidFill>
                <a:schemeClr val="tx1"/>
              </a:solidFill>
            </a:rPr>
            <a:t>Condominium Safety</a:t>
          </a:r>
          <a:r>
            <a:rPr lang="en-US" sz="1800" b="0" i="0" kern="1200" baseline="0" dirty="0">
              <a:solidFill>
                <a:schemeClr val="tx1"/>
              </a:solidFill>
            </a:rPr>
            <a:t>: Building Inspections, Reserve Studies/Funding</a:t>
          </a:r>
          <a:endParaRPr lang="en-US" sz="1800" kern="1200" dirty="0">
            <a:solidFill>
              <a:schemeClr val="tx1"/>
            </a:solidFill>
          </a:endParaRPr>
        </a:p>
      </dsp:txBody>
      <dsp:txXfrm>
        <a:off x="2514571" y="1257858"/>
        <a:ext cx="2285441" cy="1371264"/>
      </dsp:txXfrm>
    </dsp:sp>
    <dsp:sp modelId="{C273CE05-15BE-405C-8F8A-F0BF0975C3C6}">
      <dsp:nvSpPr>
        <dsp:cNvPr id="0" name=""/>
        <dsp:cNvSpPr/>
      </dsp:nvSpPr>
      <dsp:spPr>
        <a:xfrm>
          <a:off x="586" y="2857667"/>
          <a:ext cx="2285441" cy="1371264"/>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Fining Authority and Foreclosures</a:t>
          </a:r>
        </a:p>
        <a:p>
          <a:pPr marL="0" lvl="0" indent="0" algn="ctr" defTabSz="800100">
            <a:lnSpc>
              <a:spcPct val="90000"/>
            </a:lnSpc>
            <a:spcBef>
              <a:spcPct val="0"/>
            </a:spcBef>
            <a:spcAft>
              <a:spcPct val="35000"/>
            </a:spcAft>
            <a:buNone/>
          </a:pPr>
          <a:r>
            <a:rPr lang="en-US" sz="1800" kern="1200" dirty="0">
              <a:solidFill>
                <a:schemeClr val="tx1"/>
              </a:solidFill>
            </a:rPr>
            <a:t>Dispute Resolution and ADR</a:t>
          </a:r>
        </a:p>
      </dsp:txBody>
      <dsp:txXfrm>
        <a:off x="586" y="2857667"/>
        <a:ext cx="2285441" cy="1371264"/>
      </dsp:txXfrm>
    </dsp:sp>
    <dsp:sp modelId="{00A9BA0A-DAD9-4ABD-BFBB-0023381B07F6}">
      <dsp:nvSpPr>
        <dsp:cNvPr id="0" name=""/>
        <dsp:cNvSpPr/>
      </dsp:nvSpPr>
      <dsp:spPr>
        <a:xfrm>
          <a:off x="2514571" y="2857667"/>
          <a:ext cx="2285441" cy="1371264"/>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solidFill>
                <a:schemeClr val="tx1"/>
              </a:solidFill>
            </a:rPr>
            <a:t>Process to Remove Discriminatory Covenants </a:t>
          </a:r>
          <a:endParaRPr lang="en-US" sz="1800" kern="1200" dirty="0">
            <a:solidFill>
              <a:schemeClr val="tx1"/>
            </a:solidFill>
          </a:endParaRPr>
        </a:p>
      </dsp:txBody>
      <dsp:txXfrm>
        <a:off x="2514571" y="2857667"/>
        <a:ext cx="2285441" cy="1371264"/>
      </dsp:txXfrm>
    </dsp:sp>
    <dsp:sp modelId="{A102708D-6485-4ACC-8B8A-B764FEBFDCF0}">
      <dsp:nvSpPr>
        <dsp:cNvPr id="0" name=""/>
        <dsp:cNvSpPr/>
      </dsp:nvSpPr>
      <dsp:spPr>
        <a:xfrm>
          <a:off x="586" y="4457476"/>
          <a:ext cx="2285441" cy="1371264"/>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Board member education</a:t>
          </a:r>
        </a:p>
        <a:p>
          <a:pPr marL="0" lvl="0" indent="0" algn="ctr" defTabSz="800100">
            <a:lnSpc>
              <a:spcPct val="90000"/>
            </a:lnSpc>
            <a:spcBef>
              <a:spcPct val="0"/>
            </a:spcBef>
            <a:spcAft>
              <a:spcPct val="35000"/>
            </a:spcAft>
            <a:buNone/>
          </a:pPr>
          <a:r>
            <a:rPr lang="en-US" sz="1800" kern="1200" dirty="0">
              <a:solidFill>
                <a:schemeClr val="tx1"/>
              </a:solidFill>
            </a:rPr>
            <a:t>Access to affordable insurance</a:t>
          </a:r>
        </a:p>
      </dsp:txBody>
      <dsp:txXfrm>
        <a:off x="586" y="4457476"/>
        <a:ext cx="2285441" cy="1371264"/>
      </dsp:txXfrm>
    </dsp:sp>
    <dsp:sp modelId="{82BDB7C6-01F8-4F36-8A20-C751083E115F}">
      <dsp:nvSpPr>
        <dsp:cNvPr id="0" name=""/>
        <dsp:cNvSpPr/>
      </dsp:nvSpPr>
      <dsp:spPr>
        <a:xfrm>
          <a:off x="2514571" y="4457476"/>
          <a:ext cx="2285441" cy="1371264"/>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solidFill>
                <a:schemeClr val="tx1"/>
              </a:solidFill>
            </a:rPr>
            <a:t>Energy Efficiency – Solar panels and electric vehicle charging stations</a:t>
          </a:r>
          <a:endParaRPr lang="en-US" sz="1800" kern="1200" dirty="0">
            <a:solidFill>
              <a:schemeClr val="tx1"/>
            </a:solidFill>
          </a:endParaRPr>
        </a:p>
      </dsp:txBody>
      <dsp:txXfrm>
        <a:off x="2514571" y="4457476"/>
        <a:ext cx="2285441" cy="1371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74269-01BF-4AF2-806B-A879D4576700}">
      <dsp:nvSpPr>
        <dsp:cNvPr id="0" name=""/>
        <dsp:cNvSpPr/>
      </dsp:nvSpPr>
      <dsp:spPr>
        <a:xfrm>
          <a:off x="0" y="1783"/>
          <a:ext cx="8077200" cy="9039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7A108-BDA2-42E6-91FA-578AFEE4F956}">
      <dsp:nvSpPr>
        <dsp:cNvPr id="0" name=""/>
        <dsp:cNvSpPr/>
      </dsp:nvSpPr>
      <dsp:spPr>
        <a:xfrm>
          <a:off x="273446" y="205173"/>
          <a:ext cx="497176" cy="4971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78F9D4-08A9-4494-AF6E-854E4AEA74DA}">
      <dsp:nvSpPr>
        <dsp:cNvPr id="0" name=""/>
        <dsp:cNvSpPr/>
      </dsp:nvSpPr>
      <dsp:spPr>
        <a:xfrm>
          <a:off x="1044070" y="1783"/>
          <a:ext cx="7033129" cy="90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69" tIns="95669" rIns="95669" bIns="95669" numCol="1" spcCol="1270" anchor="ctr" anchorCtr="0">
          <a:noAutofit/>
        </a:bodyPr>
        <a:lstStyle/>
        <a:p>
          <a:pPr marL="0" lvl="0" indent="0" algn="l" defTabSz="977900">
            <a:lnSpc>
              <a:spcPct val="90000"/>
            </a:lnSpc>
            <a:spcBef>
              <a:spcPct val="0"/>
            </a:spcBef>
            <a:spcAft>
              <a:spcPct val="35000"/>
            </a:spcAft>
            <a:buNone/>
          </a:pPr>
          <a:r>
            <a:rPr lang="en-US" sz="2200" kern="1200"/>
            <a:t>Corporate Transparency Act</a:t>
          </a:r>
        </a:p>
      </dsp:txBody>
      <dsp:txXfrm>
        <a:off x="1044070" y="1783"/>
        <a:ext cx="7033129" cy="903957"/>
      </dsp:txXfrm>
    </dsp:sp>
    <dsp:sp modelId="{41CAA04C-4732-49C8-90B7-B1D4523C1B0B}">
      <dsp:nvSpPr>
        <dsp:cNvPr id="0" name=""/>
        <dsp:cNvSpPr/>
      </dsp:nvSpPr>
      <dsp:spPr>
        <a:xfrm>
          <a:off x="0" y="1131729"/>
          <a:ext cx="8077200" cy="9039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3B91B-4B01-4553-A084-68262FB870E5}">
      <dsp:nvSpPr>
        <dsp:cNvPr id="0" name=""/>
        <dsp:cNvSpPr/>
      </dsp:nvSpPr>
      <dsp:spPr>
        <a:xfrm>
          <a:off x="273446" y="1335120"/>
          <a:ext cx="497176" cy="4971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CE4E19-22E4-4565-A42A-2914E75E3375}">
      <dsp:nvSpPr>
        <dsp:cNvPr id="0" name=""/>
        <dsp:cNvSpPr/>
      </dsp:nvSpPr>
      <dsp:spPr>
        <a:xfrm>
          <a:off x="1044070" y="1131729"/>
          <a:ext cx="7033129" cy="90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69" tIns="95669" rIns="95669" bIns="95669" numCol="1" spcCol="1270" anchor="ctr" anchorCtr="0">
          <a:noAutofit/>
        </a:bodyPr>
        <a:lstStyle/>
        <a:p>
          <a:pPr marL="0" lvl="0" indent="0" algn="l" defTabSz="977900">
            <a:lnSpc>
              <a:spcPct val="90000"/>
            </a:lnSpc>
            <a:spcBef>
              <a:spcPct val="0"/>
            </a:spcBef>
            <a:spcAft>
              <a:spcPct val="35000"/>
            </a:spcAft>
            <a:buNone/>
          </a:pPr>
          <a:r>
            <a:rPr lang="en-US" sz="2200" kern="1200" dirty="0"/>
            <a:t>Federal Trade Commission Non-Compete Final Rule Update</a:t>
          </a:r>
        </a:p>
      </dsp:txBody>
      <dsp:txXfrm>
        <a:off x="1044070" y="1131729"/>
        <a:ext cx="7033129" cy="903957"/>
      </dsp:txXfrm>
    </dsp:sp>
    <dsp:sp modelId="{BBCE507E-CC80-4AE8-8FAA-4F09B808E4C2}">
      <dsp:nvSpPr>
        <dsp:cNvPr id="0" name=""/>
        <dsp:cNvSpPr/>
      </dsp:nvSpPr>
      <dsp:spPr>
        <a:xfrm>
          <a:off x="0" y="2261676"/>
          <a:ext cx="8077200" cy="9039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E53B6-7971-429D-8387-9760A7183BC0}">
      <dsp:nvSpPr>
        <dsp:cNvPr id="0" name=""/>
        <dsp:cNvSpPr/>
      </dsp:nvSpPr>
      <dsp:spPr>
        <a:xfrm>
          <a:off x="273446" y="2465066"/>
          <a:ext cx="497176" cy="4971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EF399E-1482-48B7-ADD9-85D19F6025BF}">
      <dsp:nvSpPr>
        <dsp:cNvPr id="0" name=""/>
        <dsp:cNvSpPr/>
      </dsp:nvSpPr>
      <dsp:spPr>
        <a:xfrm>
          <a:off x="1044070" y="2261676"/>
          <a:ext cx="7033129" cy="90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69" tIns="95669" rIns="95669" bIns="95669"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1044070" y="2261676"/>
        <a:ext cx="7033129" cy="903957"/>
      </dsp:txXfrm>
    </dsp:sp>
    <dsp:sp modelId="{86938AEE-BE7F-4F6C-A43B-9C02865DEA37}">
      <dsp:nvSpPr>
        <dsp:cNvPr id="0" name=""/>
        <dsp:cNvSpPr/>
      </dsp:nvSpPr>
      <dsp:spPr>
        <a:xfrm>
          <a:off x="0" y="3391622"/>
          <a:ext cx="8077200" cy="9039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B10600-2C1E-4825-B05D-5A55C491EF98}">
      <dsp:nvSpPr>
        <dsp:cNvPr id="0" name=""/>
        <dsp:cNvSpPr/>
      </dsp:nvSpPr>
      <dsp:spPr>
        <a:xfrm>
          <a:off x="273446" y="3595012"/>
          <a:ext cx="497176" cy="4971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CA7A69-7F44-4BD6-A719-00A9B1F215D7}">
      <dsp:nvSpPr>
        <dsp:cNvPr id="0" name=""/>
        <dsp:cNvSpPr/>
      </dsp:nvSpPr>
      <dsp:spPr>
        <a:xfrm>
          <a:off x="1044070" y="3391622"/>
          <a:ext cx="7033129" cy="90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69" tIns="95669" rIns="95669" bIns="95669" numCol="1" spcCol="1270" anchor="ctr" anchorCtr="0">
          <a:noAutofit/>
        </a:bodyPr>
        <a:lstStyle/>
        <a:p>
          <a:pPr marL="0" lvl="0" indent="0" algn="l" defTabSz="977900">
            <a:lnSpc>
              <a:spcPct val="90000"/>
            </a:lnSpc>
            <a:spcBef>
              <a:spcPct val="0"/>
            </a:spcBef>
            <a:spcAft>
              <a:spcPct val="35000"/>
            </a:spcAft>
            <a:buNone/>
          </a:pPr>
          <a:r>
            <a:rPr lang="en-US" sz="2200" kern="1200" dirty="0"/>
            <a:t>Federal Communications Commission “Bulk Billing” Notice of Proposed Rulemaking</a:t>
          </a:r>
        </a:p>
      </dsp:txBody>
      <dsp:txXfrm>
        <a:off x="1044070" y="3391622"/>
        <a:ext cx="7033129" cy="903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E735E-F78D-47E9-B2DD-F4055D98F696}">
      <dsp:nvSpPr>
        <dsp:cNvPr id="0" name=""/>
        <dsp:cNvSpPr/>
      </dsp:nvSpPr>
      <dsp:spPr>
        <a:xfrm>
          <a:off x="0" y="3081379"/>
          <a:ext cx="8382000" cy="202171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This Act unintentionally applies to more than 365,000 community associations in the United States due to associations being organized as state non-profit corporations. </a:t>
          </a:r>
        </a:p>
      </dsp:txBody>
      <dsp:txXfrm>
        <a:off x="0" y="3081379"/>
        <a:ext cx="8382000" cy="2021718"/>
      </dsp:txXfrm>
    </dsp:sp>
    <dsp:sp modelId="{3C801DC7-D8DF-4447-AC1A-198013FA7D75}">
      <dsp:nvSpPr>
        <dsp:cNvPr id="0" name=""/>
        <dsp:cNvSpPr/>
      </dsp:nvSpPr>
      <dsp:spPr>
        <a:xfrm rot="10800000">
          <a:off x="0" y="2302"/>
          <a:ext cx="8382000" cy="310940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The Anti-Money Laundering/Corporate Transparency Act that passed in 2021 and related Business Ownership Information (BOI) reporting requirements through FinCEN, including capturing more beneficial business ownership information, aims to combat illicit activity including:</a:t>
          </a:r>
        </a:p>
      </dsp:txBody>
      <dsp:txXfrm rot="-10800000">
        <a:off x="0" y="2302"/>
        <a:ext cx="8382000" cy="1091400"/>
      </dsp:txXfrm>
    </dsp:sp>
    <dsp:sp modelId="{6C4B4923-84A8-4B05-A895-7DAD65F0ED6B}">
      <dsp:nvSpPr>
        <dsp:cNvPr id="0" name=""/>
        <dsp:cNvSpPr/>
      </dsp:nvSpPr>
      <dsp:spPr>
        <a:xfrm>
          <a:off x="4092" y="1093702"/>
          <a:ext cx="2791271" cy="9297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innerShdw blurRad="50800" dist="25400" dir="10800000">
            <a:srgbClr val="808080">
              <a:alpha val="75000"/>
            </a:srgbClr>
          </a:inn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5">
                  <a:lumMod val="25000"/>
                </a:schemeClr>
              </a:solidFill>
            </a:rPr>
            <a:t>Tax fraud</a:t>
          </a:r>
        </a:p>
      </dsp:txBody>
      <dsp:txXfrm>
        <a:off x="4092" y="1093702"/>
        <a:ext cx="2791271" cy="929711"/>
      </dsp:txXfrm>
    </dsp:sp>
    <dsp:sp modelId="{72A5E890-F0E5-463B-A40F-2C63B953492B}">
      <dsp:nvSpPr>
        <dsp:cNvPr id="0" name=""/>
        <dsp:cNvSpPr/>
      </dsp:nvSpPr>
      <dsp:spPr>
        <a:xfrm>
          <a:off x="2795364" y="1093702"/>
          <a:ext cx="2791271" cy="9297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innerShdw blurRad="50800" dist="25400" dir="10800000">
            <a:srgbClr val="808080">
              <a:alpha val="75000"/>
            </a:srgbClr>
          </a:inn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5">
                  <a:lumMod val="25000"/>
                </a:schemeClr>
              </a:solidFill>
            </a:rPr>
            <a:t>Money laundering</a:t>
          </a:r>
        </a:p>
      </dsp:txBody>
      <dsp:txXfrm>
        <a:off x="2795364" y="1093702"/>
        <a:ext cx="2791271" cy="929711"/>
      </dsp:txXfrm>
    </dsp:sp>
    <dsp:sp modelId="{FE57427E-25B9-4586-A207-F87AF10D8F81}">
      <dsp:nvSpPr>
        <dsp:cNvPr id="0" name=""/>
        <dsp:cNvSpPr/>
      </dsp:nvSpPr>
      <dsp:spPr>
        <a:xfrm>
          <a:off x="5586635" y="1093702"/>
          <a:ext cx="2791271" cy="9297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innerShdw blurRad="50800" dist="25400" dir="10800000">
            <a:srgbClr val="808080">
              <a:alpha val="75000"/>
            </a:srgbClr>
          </a:inn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lumMod val="25000"/>
                </a:schemeClr>
              </a:solidFill>
            </a:rPr>
            <a:t>Financing for terrorism</a:t>
          </a:r>
        </a:p>
      </dsp:txBody>
      <dsp:txXfrm>
        <a:off x="5586635" y="1093702"/>
        <a:ext cx="2791271" cy="929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2E4A4-37F5-4DF0-9341-F25AFB57C55F}">
      <dsp:nvSpPr>
        <dsp:cNvPr id="0" name=""/>
        <dsp:cNvSpPr/>
      </dsp:nvSpPr>
      <dsp:spPr>
        <a:xfrm rot="5400000">
          <a:off x="40692" y="1697205"/>
          <a:ext cx="4364285" cy="1576903"/>
        </a:xfrm>
        <a:prstGeom prst="round2Same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accent5">
                  <a:lumMod val="25000"/>
                </a:schemeClr>
              </a:solidFill>
            </a:rPr>
            <a:t>Employs more than 20 employees on a full-time basis in the United States;</a:t>
          </a:r>
        </a:p>
        <a:p>
          <a:pPr marL="114300" lvl="1" indent="-114300" algn="l" defTabSz="622300">
            <a:lnSpc>
              <a:spcPct val="90000"/>
            </a:lnSpc>
            <a:spcBef>
              <a:spcPct val="0"/>
            </a:spcBef>
            <a:spcAft>
              <a:spcPct val="15000"/>
            </a:spcAft>
            <a:buChar char="•"/>
          </a:pPr>
          <a:r>
            <a:rPr lang="en-US" sz="1400" kern="1200" dirty="0">
              <a:solidFill>
                <a:schemeClr val="accent5">
                  <a:lumMod val="25000"/>
                </a:schemeClr>
              </a:solidFill>
            </a:rPr>
            <a:t>Filed a Federal income tax return in the United States demonstrating more than $5M in gross receipts of sales; AND</a:t>
          </a:r>
        </a:p>
        <a:p>
          <a:pPr marL="114300" lvl="1" indent="-114300" algn="l" defTabSz="622300">
            <a:lnSpc>
              <a:spcPct val="90000"/>
            </a:lnSpc>
            <a:spcBef>
              <a:spcPct val="0"/>
            </a:spcBef>
            <a:spcAft>
              <a:spcPct val="15000"/>
            </a:spcAft>
            <a:buChar char="•"/>
          </a:pPr>
          <a:r>
            <a:rPr lang="en-US" sz="1400" kern="1200" dirty="0">
              <a:solidFill>
                <a:schemeClr val="accent5">
                  <a:lumMod val="25000"/>
                </a:schemeClr>
              </a:solidFill>
            </a:rPr>
            <a:t>has an operating presence at a physical office within the United States</a:t>
          </a:r>
        </a:p>
      </dsp:txBody>
      <dsp:txXfrm rot="-5400000">
        <a:off x="1434383" y="380492"/>
        <a:ext cx="1499925" cy="4210329"/>
      </dsp:txXfrm>
    </dsp:sp>
    <dsp:sp modelId="{F5820BDF-1D16-42BF-B1D9-A1923AD0571D}">
      <dsp:nvSpPr>
        <dsp:cNvPr id="0" name=""/>
        <dsp:cNvSpPr/>
      </dsp:nvSpPr>
      <dsp:spPr>
        <a:xfrm>
          <a:off x="36712" y="2427"/>
          <a:ext cx="1397671" cy="4966459"/>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Exemptions: Unless your community association (very large):</a:t>
          </a:r>
        </a:p>
      </dsp:txBody>
      <dsp:txXfrm>
        <a:off x="104941" y="70656"/>
        <a:ext cx="1261213" cy="4830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2985-5DEF-4BDA-A12E-F79EA18290F8}">
      <dsp:nvSpPr>
        <dsp:cNvPr id="0" name=""/>
        <dsp:cNvSpPr/>
      </dsp:nvSpPr>
      <dsp:spPr>
        <a:xfrm rot="5400000">
          <a:off x="-181267" y="1443346"/>
          <a:ext cx="4031816" cy="1664715"/>
        </a:xfrm>
        <a:prstGeom prst="round2Same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accent5">
                  <a:lumMod val="25000"/>
                </a:schemeClr>
              </a:solidFill>
            </a:rPr>
            <a:t>(A) An organization that is described in Section 501(c) of the IRC and exempt from tax under Section 501(a) of the IRC;</a:t>
          </a:r>
        </a:p>
        <a:p>
          <a:pPr marL="114300" lvl="1" indent="-114300" algn="l" defTabSz="533400">
            <a:lnSpc>
              <a:spcPct val="90000"/>
            </a:lnSpc>
            <a:spcBef>
              <a:spcPct val="0"/>
            </a:spcBef>
            <a:spcAft>
              <a:spcPct val="15000"/>
            </a:spcAft>
            <a:buChar char="•"/>
          </a:pPr>
          <a:r>
            <a:rPr lang="en-US" sz="1200" kern="1200" dirty="0">
              <a:solidFill>
                <a:schemeClr val="accent5">
                  <a:lumMod val="25000"/>
                </a:schemeClr>
              </a:solidFill>
            </a:rPr>
            <a:t>• (B) A political organization, as defined in Section 527(e)(1) of the IRC, that is exempt from tax under Section 527(a) of the IRC; or</a:t>
          </a:r>
        </a:p>
        <a:p>
          <a:pPr marL="114300" lvl="1" indent="-114300" algn="l" defTabSz="533400">
            <a:lnSpc>
              <a:spcPct val="90000"/>
            </a:lnSpc>
            <a:spcBef>
              <a:spcPct val="0"/>
            </a:spcBef>
            <a:spcAft>
              <a:spcPct val="15000"/>
            </a:spcAft>
            <a:buChar char="•"/>
          </a:pPr>
          <a:r>
            <a:rPr lang="en-US" sz="1200" kern="1200" dirty="0">
              <a:solidFill>
                <a:schemeClr val="accent5">
                  <a:lumMod val="25000"/>
                </a:schemeClr>
              </a:solidFill>
            </a:rPr>
            <a:t>• (C) A trust described in paragraph (1) or (2) of Section 4947(a) of the IRC.</a:t>
          </a:r>
        </a:p>
      </dsp:txBody>
      <dsp:txXfrm rot="-5400000">
        <a:off x="1002283" y="341061"/>
        <a:ext cx="1583450" cy="3869286"/>
      </dsp:txXfrm>
    </dsp:sp>
    <dsp:sp modelId="{9AEC0B08-9F09-424C-84DA-909510CF89B8}">
      <dsp:nvSpPr>
        <dsp:cNvPr id="0" name=""/>
        <dsp:cNvSpPr/>
      </dsp:nvSpPr>
      <dsp:spPr>
        <a:xfrm>
          <a:off x="164094" y="0"/>
          <a:ext cx="785209" cy="4519903"/>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u="sng" kern="1200" dirty="0"/>
            <a:t>TAX EXEMPTIONS:</a:t>
          </a:r>
          <a:endParaRPr lang="en-US" sz="1600" kern="1200" dirty="0"/>
        </a:p>
      </dsp:txBody>
      <dsp:txXfrm>
        <a:off x="202425" y="38331"/>
        <a:ext cx="708547" cy="44432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8160E-EAB4-4C66-90E4-1D47360EB9A7}">
      <dsp:nvSpPr>
        <dsp:cNvPr id="0" name=""/>
        <dsp:cNvSpPr/>
      </dsp:nvSpPr>
      <dsp:spPr>
        <a:xfrm>
          <a:off x="0" y="654"/>
          <a:ext cx="2971800" cy="833807"/>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dirty="0">
              <a:solidFill>
                <a:schemeClr val="tx1"/>
              </a:solidFill>
            </a:rPr>
            <a:t>APPLIES TO:</a:t>
          </a:r>
          <a:endParaRPr lang="en-US" sz="1800" kern="1200" dirty="0">
            <a:solidFill>
              <a:schemeClr val="tx1"/>
            </a:solidFill>
          </a:endParaRPr>
        </a:p>
      </dsp:txBody>
      <dsp:txXfrm>
        <a:off x="40703" y="41357"/>
        <a:ext cx="2890394" cy="752401"/>
      </dsp:txXfrm>
    </dsp:sp>
    <dsp:sp modelId="{84BCFB7D-0351-4E3D-ACAD-A905D51F628C}">
      <dsp:nvSpPr>
        <dsp:cNvPr id="0" name=""/>
        <dsp:cNvSpPr/>
      </dsp:nvSpPr>
      <dsp:spPr>
        <a:xfrm>
          <a:off x="0" y="893227"/>
          <a:ext cx="2971800" cy="833807"/>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Entities created by filing of a document with the Secretary of State, or similar office, of a jurisdiction of the United States</a:t>
          </a:r>
        </a:p>
      </dsp:txBody>
      <dsp:txXfrm>
        <a:off x="40703" y="933930"/>
        <a:ext cx="2890394" cy="752401"/>
      </dsp:txXfrm>
    </dsp:sp>
    <dsp:sp modelId="{6B5B1D96-B75A-47F1-B39C-07C6EDA37242}">
      <dsp:nvSpPr>
        <dsp:cNvPr id="0" name=""/>
        <dsp:cNvSpPr/>
      </dsp:nvSpPr>
      <dsp:spPr>
        <a:xfrm>
          <a:off x="0" y="1694424"/>
          <a:ext cx="2971800" cy="833807"/>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U.S. Corporations</a:t>
          </a:r>
        </a:p>
      </dsp:txBody>
      <dsp:txXfrm>
        <a:off x="40703" y="1735127"/>
        <a:ext cx="2890394" cy="752401"/>
      </dsp:txXfrm>
    </dsp:sp>
    <dsp:sp modelId="{0C09DEAA-C24F-4EC4-9BA9-96511400F236}">
      <dsp:nvSpPr>
        <dsp:cNvPr id="0" name=""/>
        <dsp:cNvSpPr/>
      </dsp:nvSpPr>
      <dsp:spPr>
        <a:xfrm>
          <a:off x="0" y="2541310"/>
          <a:ext cx="2971800" cy="833807"/>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U.S. LLCs</a:t>
          </a:r>
        </a:p>
      </dsp:txBody>
      <dsp:txXfrm>
        <a:off x="40703" y="2582013"/>
        <a:ext cx="2890394" cy="752401"/>
      </dsp:txXfrm>
    </dsp:sp>
    <dsp:sp modelId="{718B3441-1CA3-4DBD-9C27-E6C49F211AB6}">
      <dsp:nvSpPr>
        <dsp:cNvPr id="0" name=""/>
        <dsp:cNvSpPr/>
      </dsp:nvSpPr>
      <dsp:spPr>
        <a:xfrm>
          <a:off x="0" y="3388195"/>
          <a:ext cx="2971800" cy="833807"/>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Other similar entities </a:t>
          </a:r>
        </a:p>
      </dsp:txBody>
      <dsp:txXfrm>
        <a:off x="40703" y="3428898"/>
        <a:ext cx="2890394" cy="752401"/>
      </dsp:txXfrm>
    </dsp:sp>
    <dsp:sp modelId="{2B87F48C-5BD7-4B8B-BE4C-ABF4425364D3}">
      <dsp:nvSpPr>
        <dsp:cNvPr id="0" name=""/>
        <dsp:cNvSpPr/>
      </dsp:nvSpPr>
      <dsp:spPr>
        <a:xfrm>
          <a:off x="0" y="4235080"/>
          <a:ext cx="2971800" cy="833807"/>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u="sng" kern="1200" dirty="0">
              <a:solidFill>
                <a:schemeClr val="tx1"/>
              </a:solidFill>
            </a:rPr>
            <a:t>*Most community associations*</a:t>
          </a:r>
          <a:endParaRPr lang="en-US" sz="2400" kern="1200" dirty="0">
            <a:solidFill>
              <a:schemeClr val="tx1"/>
            </a:solidFill>
          </a:endParaRPr>
        </a:p>
      </dsp:txBody>
      <dsp:txXfrm>
        <a:off x="40703" y="4275783"/>
        <a:ext cx="2890394" cy="752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0A672-7E7B-4404-B459-AA616D35282C}">
      <dsp:nvSpPr>
        <dsp:cNvPr id="0" name=""/>
        <dsp:cNvSpPr/>
      </dsp:nvSpPr>
      <dsp:spPr>
        <a:xfrm>
          <a:off x="0" y="3265225"/>
          <a:ext cx="8475784" cy="176316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2. </a:t>
          </a:r>
          <a:r>
            <a:rPr lang="en-US" sz="2300" u="sng" kern="1200" dirty="0">
              <a:solidFill>
                <a:schemeClr val="tx1"/>
              </a:solidFill>
            </a:rPr>
            <a:t>Urging a delay of implementation</a:t>
          </a:r>
          <a:endParaRPr lang="en-US" sz="2300" kern="1200" dirty="0">
            <a:solidFill>
              <a:schemeClr val="tx1"/>
            </a:solidFill>
          </a:endParaRPr>
        </a:p>
      </dsp:txBody>
      <dsp:txXfrm>
        <a:off x="0" y="3265225"/>
        <a:ext cx="8475784" cy="952110"/>
      </dsp:txXfrm>
    </dsp:sp>
    <dsp:sp modelId="{42429321-E9B6-4C54-BD69-FB140586F4D6}">
      <dsp:nvSpPr>
        <dsp:cNvPr id="0" name=""/>
        <dsp:cNvSpPr/>
      </dsp:nvSpPr>
      <dsp:spPr>
        <a:xfrm>
          <a:off x="3824" y="4182072"/>
          <a:ext cx="3278372" cy="811056"/>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5">
                  <a:lumMod val="25000"/>
                </a:schemeClr>
              </a:solidFill>
            </a:rPr>
            <a:t>Supporting H.R. 5119/S.3625 – the Protect Small Business and Prevent Illicit Financial Activity Act – to delay reporting requirements for one year. </a:t>
          </a:r>
        </a:p>
      </dsp:txBody>
      <dsp:txXfrm>
        <a:off x="3824" y="4182072"/>
        <a:ext cx="3278372" cy="811056"/>
      </dsp:txXfrm>
    </dsp:sp>
    <dsp:sp modelId="{C202493F-27E2-47B1-B5EA-0BF4376A74D0}">
      <dsp:nvSpPr>
        <dsp:cNvPr id="0" name=""/>
        <dsp:cNvSpPr/>
      </dsp:nvSpPr>
      <dsp:spPr>
        <a:xfrm>
          <a:off x="3282197" y="4182072"/>
          <a:ext cx="5189762" cy="811056"/>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5">
                  <a:lumMod val="25000"/>
                </a:schemeClr>
              </a:solidFill>
            </a:rPr>
            <a:t>COALITION WORK: Bipartisan group of 80 congressional members urged the Financial Crimes Enforcement Network to implement a one-year delay. 130 trade association coalition urged the Banking Committee to pass this delay.</a:t>
          </a:r>
        </a:p>
      </dsp:txBody>
      <dsp:txXfrm>
        <a:off x="3282197" y="4182072"/>
        <a:ext cx="5189762" cy="811056"/>
      </dsp:txXfrm>
    </dsp:sp>
    <dsp:sp modelId="{4F44E8F2-8DE2-489B-A17A-6C2F455D3EE0}">
      <dsp:nvSpPr>
        <dsp:cNvPr id="0" name=""/>
        <dsp:cNvSpPr/>
      </dsp:nvSpPr>
      <dsp:spPr>
        <a:xfrm rot="10800000">
          <a:off x="0" y="1442313"/>
          <a:ext cx="8475784" cy="1849359"/>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1. </a:t>
          </a:r>
          <a:r>
            <a:rPr lang="en-US" sz="2300" u="sng" kern="1200" dirty="0">
              <a:solidFill>
                <a:schemeClr val="tx1"/>
              </a:solidFill>
            </a:rPr>
            <a:t>Urging an exemption for community associations </a:t>
          </a:r>
          <a:endParaRPr lang="en-US" sz="2300" kern="1200" dirty="0">
            <a:solidFill>
              <a:schemeClr val="tx1"/>
            </a:solidFill>
          </a:endParaRPr>
        </a:p>
      </dsp:txBody>
      <dsp:txXfrm rot="-10800000">
        <a:off x="0" y="1442313"/>
        <a:ext cx="8475784" cy="649125"/>
      </dsp:txXfrm>
    </dsp:sp>
    <dsp:sp modelId="{124627BE-966B-4274-8C3B-3E709790003C}">
      <dsp:nvSpPr>
        <dsp:cNvPr id="0" name=""/>
        <dsp:cNvSpPr/>
      </dsp:nvSpPr>
      <dsp:spPr>
        <a:xfrm>
          <a:off x="0" y="2133598"/>
          <a:ext cx="8475784" cy="560782"/>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5">
                  <a:lumMod val="25000"/>
                </a:schemeClr>
              </a:solidFill>
            </a:rPr>
            <a:t>December 2023 - CAI sent a letter to the U.S. Treasury Department urging their consideration of an exemption for all community associations and is email all members of Congress.</a:t>
          </a:r>
        </a:p>
        <a:p>
          <a:pPr marL="0" lvl="0" indent="0" algn="ctr" defTabSz="533400">
            <a:lnSpc>
              <a:spcPct val="90000"/>
            </a:lnSpc>
            <a:spcBef>
              <a:spcPct val="0"/>
            </a:spcBef>
            <a:spcAft>
              <a:spcPct val="35000"/>
            </a:spcAft>
            <a:buNone/>
          </a:pPr>
          <a:r>
            <a:rPr lang="en-US" sz="1200" kern="1200" dirty="0">
              <a:solidFill>
                <a:schemeClr val="accent5">
                  <a:lumMod val="25000"/>
                </a:schemeClr>
              </a:solidFill>
            </a:rPr>
            <a:t>July 2024 – H.R. 9045 introduced by Rep. McCormick (R-GA) to exempt community associations</a:t>
          </a:r>
        </a:p>
        <a:p>
          <a:pPr marL="0" lvl="0" indent="0" algn="ctr" defTabSz="533400">
            <a:lnSpc>
              <a:spcPct val="90000"/>
            </a:lnSpc>
            <a:spcBef>
              <a:spcPct val="0"/>
            </a:spcBef>
            <a:spcAft>
              <a:spcPct val="35000"/>
            </a:spcAft>
            <a:buNone/>
          </a:pPr>
          <a:endParaRPr lang="en-US" sz="1600" kern="1200" dirty="0">
            <a:solidFill>
              <a:schemeClr val="accent5">
                <a:lumMod val="25000"/>
              </a:schemeClr>
            </a:solidFill>
          </a:endParaRPr>
        </a:p>
      </dsp:txBody>
      <dsp:txXfrm>
        <a:off x="0" y="2133598"/>
        <a:ext cx="8475784" cy="560782"/>
      </dsp:txXfrm>
    </dsp:sp>
    <dsp:sp modelId="{1520CBF4-BB18-448D-9D8E-448D4F9121AE}">
      <dsp:nvSpPr>
        <dsp:cNvPr id="0" name=""/>
        <dsp:cNvSpPr/>
      </dsp:nvSpPr>
      <dsp:spPr>
        <a:xfrm rot="10800000">
          <a:off x="0" y="808"/>
          <a:ext cx="8475784" cy="146795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i="1" kern="1200" dirty="0">
              <a:solidFill>
                <a:schemeClr val="tx1"/>
              </a:solidFill>
            </a:rPr>
            <a:t>CAI recognizes this is an ill-conceived statute that is overburdensome, impractical, and likely ineffective. </a:t>
          </a:r>
          <a:endParaRPr lang="en-US" sz="2400" kern="1200" dirty="0">
            <a:solidFill>
              <a:schemeClr val="tx1"/>
            </a:solidFill>
          </a:endParaRPr>
        </a:p>
      </dsp:txBody>
      <dsp:txXfrm rot="10800000">
        <a:off x="0" y="808"/>
        <a:ext cx="8475784" cy="953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3CA53-E5FC-4191-8147-B69E6E4F5393}">
      <dsp:nvSpPr>
        <dsp:cNvPr id="0" name=""/>
        <dsp:cNvSpPr/>
      </dsp:nvSpPr>
      <dsp:spPr>
        <a:xfrm>
          <a:off x="0" y="1940"/>
          <a:ext cx="8458200" cy="983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100AB-B07F-4B07-ACEE-13F9800A74DE}">
      <dsp:nvSpPr>
        <dsp:cNvPr id="0" name=""/>
        <dsp:cNvSpPr/>
      </dsp:nvSpPr>
      <dsp:spPr>
        <a:xfrm>
          <a:off x="297449" y="223183"/>
          <a:ext cx="540817" cy="5408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6E5785-8FFA-49CA-8A49-F67D089F31CD}">
      <dsp:nvSpPr>
        <dsp:cNvPr id="0" name=""/>
        <dsp:cNvSpPr/>
      </dsp:nvSpPr>
      <dsp:spPr>
        <a:xfrm>
          <a:off x="1135716" y="1940"/>
          <a:ext cx="7322483" cy="983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66" tIns="104066" rIns="104066" bIns="104066" numCol="1" spcCol="1270" anchor="ctr" anchorCtr="0">
          <a:noAutofit/>
        </a:bodyPr>
        <a:lstStyle/>
        <a:p>
          <a:pPr marL="0" lvl="0" indent="0" algn="l" defTabSz="844550">
            <a:lnSpc>
              <a:spcPct val="90000"/>
            </a:lnSpc>
            <a:spcBef>
              <a:spcPct val="0"/>
            </a:spcBef>
            <a:spcAft>
              <a:spcPct val="35000"/>
            </a:spcAft>
            <a:buNone/>
          </a:pPr>
          <a:r>
            <a:rPr lang="en-US" sz="1900" b="1" kern="1200"/>
            <a:t>March 1</a:t>
          </a:r>
          <a:r>
            <a:rPr lang="en-US" sz="1900" b="1" kern="1200" baseline="30000"/>
            <a:t>st</a:t>
          </a:r>
          <a:r>
            <a:rPr lang="en-US" sz="1900" b="1" kern="1200"/>
            <a:t> – Alabama Federal Court rules in favor of NSBA, and its members as of March 1</a:t>
          </a:r>
          <a:r>
            <a:rPr lang="en-US" sz="1900" b="1" kern="1200" baseline="30000"/>
            <a:t>st</a:t>
          </a:r>
          <a:r>
            <a:rPr lang="en-US" sz="1900" b="1" kern="1200"/>
            <a:t>, ruling the CTA is unconstitutional </a:t>
          </a:r>
          <a:endParaRPr lang="en-US" sz="1900" kern="1200"/>
        </a:p>
      </dsp:txBody>
      <dsp:txXfrm>
        <a:off x="1135716" y="1940"/>
        <a:ext cx="7322483" cy="983304"/>
      </dsp:txXfrm>
    </dsp:sp>
    <dsp:sp modelId="{96D0185A-920C-415D-A424-0E5A5797C905}">
      <dsp:nvSpPr>
        <dsp:cNvPr id="0" name=""/>
        <dsp:cNvSpPr/>
      </dsp:nvSpPr>
      <dsp:spPr>
        <a:xfrm>
          <a:off x="0" y="1231070"/>
          <a:ext cx="8458200" cy="983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27C41-5F92-4819-BEB7-2E2E3505059E}">
      <dsp:nvSpPr>
        <dsp:cNvPr id="0" name=""/>
        <dsp:cNvSpPr/>
      </dsp:nvSpPr>
      <dsp:spPr>
        <a:xfrm>
          <a:off x="297449" y="1452314"/>
          <a:ext cx="540817" cy="5408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620594-3258-4F75-8A08-1F783E3D89A2}">
      <dsp:nvSpPr>
        <dsp:cNvPr id="0" name=""/>
        <dsp:cNvSpPr/>
      </dsp:nvSpPr>
      <dsp:spPr>
        <a:xfrm>
          <a:off x="1135716" y="1231070"/>
          <a:ext cx="7322483" cy="983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66" tIns="104066" rIns="104066" bIns="104066" numCol="1" spcCol="1270" anchor="ctr" anchorCtr="0">
          <a:noAutofit/>
        </a:bodyPr>
        <a:lstStyle/>
        <a:p>
          <a:pPr marL="0" lvl="0" indent="0" algn="l" defTabSz="844550">
            <a:lnSpc>
              <a:spcPct val="90000"/>
            </a:lnSpc>
            <a:spcBef>
              <a:spcPct val="0"/>
            </a:spcBef>
            <a:spcAft>
              <a:spcPct val="35000"/>
            </a:spcAft>
            <a:buNone/>
          </a:pPr>
          <a:r>
            <a:rPr lang="en-US" sz="1900" b="1" kern="1200"/>
            <a:t>March 11</a:t>
          </a:r>
          <a:r>
            <a:rPr lang="en-US" sz="1900" b="1" kern="1200" baseline="30000"/>
            <a:t>th</a:t>
          </a:r>
          <a:r>
            <a:rPr lang="en-US" sz="1900" b="1" kern="1200"/>
            <a:t> – the Federal Government (DOJ &amp; US Treasury) appeal this decision to the 11</a:t>
          </a:r>
          <a:r>
            <a:rPr lang="en-US" sz="1900" b="1" kern="1200" baseline="30000"/>
            <a:t>th</a:t>
          </a:r>
          <a:r>
            <a:rPr lang="en-US" sz="1900" b="1" kern="1200"/>
            <a:t> Circuit</a:t>
          </a:r>
          <a:endParaRPr lang="en-US" sz="1900" kern="1200"/>
        </a:p>
      </dsp:txBody>
      <dsp:txXfrm>
        <a:off x="1135716" y="1231070"/>
        <a:ext cx="7322483" cy="983304"/>
      </dsp:txXfrm>
    </dsp:sp>
    <dsp:sp modelId="{EAACF1FE-F767-4248-8B69-CD673ED82934}">
      <dsp:nvSpPr>
        <dsp:cNvPr id="0" name=""/>
        <dsp:cNvSpPr/>
      </dsp:nvSpPr>
      <dsp:spPr>
        <a:xfrm>
          <a:off x="0" y="2460201"/>
          <a:ext cx="8458200" cy="983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49AB1-0F5E-44D1-98A8-81C3D1CA0BE0}">
      <dsp:nvSpPr>
        <dsp:cNvPr id="0" name=""/>
        <dsp:cNvSpPr/>
      </dsp:nvSpPr>
      <dsp:spPr>
        <a:xfrm>
          <a:off x="297449" y="2681444"/>
          <a:ext cx="540817" cy="5408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E8E99B-2AE8-44FC-AB2D-0861C09E24A6}">
      <dsp:nvSpPr>
        <dsp:cNvPr id="0" name=""/>
        <dsp:cNvSpPr/>
      </dsp:nvSpPr>
      <dsp:spPr>
        <a:xfrm>
          <a:off x="1135716" y="2460201"/>
          <a:ext cx="7322483" cy="983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66" tIns="104066" rIns="104066" bIns="104066" numCol="1" spcCol="1270" anchor="ctr" anchorCtr="0">
          <a:noAutofit/>
        </a:bodyPr>
        <a:lstStyle/>
        <a:p>
          <a:pPr marL="0" lvl="0" indent="0" algn="l" defTabSz="844550">
            <a:lnSpc>
              <a:spcPct val="90000"/>
            </a:lnSpc>
            <a:spcBef>
              <a:spcPct val="0"/>
            </a:spcBef>
            <a:spcAft>
              <a:spcPct val="35000"/>
            </a:spcAft>
            <a:buNone/>
          </a:pPr>
          <a:r>
            <a:rPr lang="en-US" sz="1900" b="1" kern="1200"/>
            <a:t>CAI Amicus filed May 20</a:t>
          </a:r>
          <a:r>
            <a:rPr lang="en-US" sz="1900" b="1" kern="1200" baseline="30000"/>
            <a:t>th</a:t>
          </a:r>
          <a:r>
            <a:rPr lang="en-US" sz="1900" b="1" kern="1200"/>
            <a:t> during the appeal process and met with FinCEN staff	</a:t>
          </a:r>
          <a:endParaRPr lang="en-US" sz="1900" kern="1200"/>
        </a:p>
      </dsp:txBody>
      <dsp:txXfrm>
        <a:off x="1135716" y="2460201"/>
        <a:ext cx="7322483" cy="983304"/>
      </dsp:txXfrm>
    </dsp:sp>
    <dsp:sp modelId="{6B171012-C098-470A-8968-86FFFE18174F}">
      <dsp:nvSpPr>
        <dsp:cNvPr id="0" name=""/>
        <dsp:cNvSpPr/>
      </dsp:nvSpPr>
      <dsp:spPr>
        <a:xfrm>
          <a:off x="0" y="3689331"/>
          <a:ext cx="8458200" cy="983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4E390-4418-4A97-9876-CED1B49B2E91}">
      <dsp:nvSpPr>
        <dsp:cNvPr id="0" name=""/>
        <dsp:cNvSpPr/>
      </dsp:nvSpPr>
      <dsp:spPr>
        <a:xfrm>
          <a:off x="297449" y="3910574"/>
          <a:ext cx="540817" cy="5408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5EE47B-E673-4DBE-ADF9-81C981124AFD}">
      <dsp:nvSpPr>
        <dsp:cNvPr id="0" name=""/>
        <dsp:cNvSpPr/>
      </dsp:nvSpPr>
      <dsp:spPr>
        <a:xfrm>
          <a:off x="1135716" y="3689331"/>
          <a:ext cx="7322483" cy="983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66" tIns="104066" rIns="104066" bIns="104066" numCol="1" spcCol="1270" anchor="ctr" anchorCtr="0">
          <a:noAutofit/>
        </a:bodyPr>
        <a:lstStyle/>
        <a:p>
          <a:pPr marL="0" lvl="0" indent="0" algn="l" defTabSz="844550">
            <a:lnSpc>
              <a:spcPct val="90000"/>
            </a:lnSpc>
            <a:spcBef>
              <a:spcPct val="0"/>
            </a:spcBef>
            <a:spcAft>
              <a:spcPct val="35000"/>
            </a:spcAft>
            <a:buNone/>
          </a:pPr>
          <a:r>
            <a:rPr lang="en-US" sz="1900" b="1" kern="1200"/>
            <a:t>September 10, </a:t>
          </a:r>
          <a:r>
            <a:rPr lang="en-US" sz="1900" b="1" kern="1200" dirty="0"/>
            <a:t>2024– CAI filed a lawsuit in Federal District Court arguing for a community association exemption</a:t>
          </a:r>
        </a:p>
      </dsp:txBody>
      <dsp:txXfrm>
        <a:off x="1135716" y="3689331"/>
        <a:ext cx="7322483" cy="9833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F9B84-D96A-4FD2-899E-1F555B560B9D}">
      <dsp:nvSpPr>
        <dsp:cNvPr id="0" name=""/>
        <dsp:cNvSpPr/>
      </dsp:nvSpPr>
      <dsp:spPr>
        <a:xfrm>
          <a:off x="0" y="653856"/>
          <a:ext cx="4111752" cy="4486950"/>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baseline="0" dirty="0">
              <a:solidFill>
                <a:schemeClr val="tx1"/>
              </a:solidFill>
            </a:rPr>
            <a:t>ACT NOW: </a:t>
          </a:r>
          <a:r>
            <a:rPr lang="en-US" sz="3200" b="0" i="1" kern="1200" baseline="0" dirty="0">
              <a:solidFill>
                <a:schemeClr val="tx1"/>
              </a:solidFill>
            </a:rPr>
            <a:t>URGE YOUR MEMBER OF CONGRESS TO REQUEST A CTA EXEMPTION FOR COMMUNITY ASSOCIATIONS FROM FinCEN!</a:t>
          </a:r>
          <a:br>
            <a:rPr lang="en-US" sz="3200" b="0" i="0" kern="1200" dirty="0">
              <a:solidFill>
                <a:schemeClr val="tx1"/>
              </a:solidFill>
            </a:rPr>
          </a:br>
          <a:endParaRPr lang="en-US" sz="3200" kern="1200" dirty="0">
            <a:solidFill>
              <a:schemeClr val="tx1"/>
            </a:solidFill>
          </a:endParaRPr>
        </a:p>
      </dsp:txBody>
      <dsp:txXfrm>
        <a:off x="200719" y="854575"/>
        <a:ext cx="3710314" cy="40855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59" tIns="46579" rIns="93159" bIns="46579" rtlCol="0"/>
          <a:lstStyle>
            <a:lvl1pPr algn="l">
              <a:defRPr sz="1300"/>
            </a:lvl1pPr>
          </a:lstStyle>
          <a:p>
            <a:endParaRPr lang="en-US" dirty="0">
              <a:latin typeface="Calibri Bold"/>
            </a:endParaRPr>
          </a:p>
        </p:txBody>
      </p:sp>
      <p:sp>
        <p:nvSpPr>
          <p:cNvPr id="3" name="Date Placeholder 2"/>
          <p:cNvSpPr>
            <a:spLocks noGrp="1"/>
          </p:cNvSpPr>
          <p:nvPr>
            <p:ph type="dt" sz="quarter" idx="1"/>
          </p:nvPr>
        </p:nvSpPr>
        <p:spPr>
          <a:xfrm>
            <a:off x="3970939" y="1"/>
            <a:ext cx="3037840" cy="464820"/>
          </a:xfrm>
          <a:prstGeom prst="rect">
            <a:avLst/>
          </a:prstGeom>
        </p:spPr>
        <p:txBody>
          <a:bodyPr vert="horz" lIns="93159" tIns="46579" rIns="93159" bIns="46579" rtlCol="0"/>
          <a:lstStyle>
            <a:lvl1pPr algn="r">
              <a:defRPr sz="1300"/>
            </a:lvl1pPr>
          </a:lstStyle>
          <a:p>
            <a:fld id="{D83FDC75-7F73-4A4A-A77C-09AADF00E0EA}" type="datetimeFigureOut">
              <a:rPr lang="en-US" smtClean="0">
                <a:latin typeface="Calibri Bold"/>
              </a:rPr>
              <a:pPr/>
              <a:t>9/11/2024</a:t>
            </a:fld>
            <a:endParaRPr lang="en-US" dirty="0">
              <a:latin typeface="Calibri Bold"/>
            </a:endParaRPr>
          </a:p>
        </p:txBody>
      </p:sp>
      <p:sp>
        <p:nvSpPr>
          <p:cNvPr id="4" name="Footer Placeholder 3"/>
          <p:cNvSpPr>
            <a:spLocks noGrp="1"/>
          </p:cNvSpPr>
          <p:nvPr>
            <p:ph type="ftr" sz="quarter" idx="2"/>
          </p:nvPr>
        </p:nvSpPr>
        <p:spPr>
          <a:xfrm>
            <a:off x="1" y="8829969"/>
            <a:ext cx="3037840" cy="464820"/>
          </a:xfrm>
          <a:prstGeom prst="rect">
            <a:avLst/>
          </a:prstGeom>
        </p:spPr>
        <p:txBody>
          <a:bodyPr vert="horz" lIns="93159" tIns="46579" rIns="93159" bIns="46579" rtlCol="0" anchor="b"/>
          <a:lstStyle>
            <a:lvl1pPr algn="l">
              <a:defRPr sz="1300"/>
            </a:lvl1pPr>
          </a:lstStyle>
          <a:p>
            <a:endParaRPr lang="en-US" dirty="0">
              <a:latin typeface="Calibri Bold"/>
            </a:endParaRPr>
          </a:p>
        </p:txBody>
      </p:sp>
      <p:sp>
        <p:nvSpPr>
          <p:cNvPr id="5" name="Slide Number Placeholder 4"/>
          <p:cNvSpPr>
            <a:spLocks noGrp="1"/>
          </p:cNvSpPr>
          <p:nvPr>
            <p:ph type="sldNum" sz="quarter" idx="3"/>
          </p:nvPr>
        </p:nvSpPr>
        <p:spPr>
          <a:xfrm>
            <a:off x="3970939" y="8829969"/>
            <a:ext cx="3037840" cy="464820"/>
          </a:xfrm>
          <a:prstGeom prst="rect">
            <a:avLst/>
          </a:prstGeom>
        </p:spPr>
        <p:txBody>
          <a:bodyPr vert="horz" lIns="93159" tIns="46579" rIns="93159" bIns="46579" rtlCol="0" anchor="b"/>
          <a:lstStyle>
            <a:lvl1pPr algn="r">
              <a:defRPr sz="1300"/>
            </a:lvl1pPr>
          </a:lstStyle>
          <a:p>
            <a:fld id="{459226BF-1F13-42D3-80DC-373E7ADD1EBC}" type="slidenum">
              <a:rPr lang="en-US" smtClean="0">
                <a:latin typeface="Calibri Bold"/>
              </a:rPr>
              <a:pPr/>
              <a:t>‹#›</a:t>
            </a:fld>
            <a:endParaRPr lang="en-US" dirty="0">
              <a:latin typeface="Calibri Bold"/>
            </a:endParaRPr>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59" tIns="46579" rIns="93159" bIns="46579" rtlCol="0"/>
          <a:lstStyle>
            <a:lvl1pPr algn="l">
              <a:defRPr sz="1300">
                <a:latin typeface="Calibri Bold"/>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59" tIns="46579" rIns="93159" bIns="46579" rtlCol="0"/>
          <a:lstStyle>
            <a:lvl1pPr algn="r">
              <a:defRPr sz="1300">
                <a:latin typeface="Calibri Bold"/>
              </a:defRPr>
            </a:lvl1pPr>
          </a:lstStyle>
          <a:p>
            <a:fld id="{48AEF76B-3757-4A0B-AF93-28494465C1DD}" type="datetimeFigureOut">
              <a:rPr lang="en-US" smtClean="0"/>
              <a:pPr/>
              <a:t>9/11/2024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59" tIns="46579" rIns="93159" bIns="4657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9"/>
            <a:ext cx="3037840" cy="464820"/>
          </a:xfrm>
          <a:prstGeom prst="rect">
            <a:avLst/>
          </a:prstGeom>
        </p:spPr>
        <p:txBody>
          <a:bodyPr vert="horz" lIns="93159" tIns="46579" rIns="93159" bIns="46579" rtlCol="0" anchor="b"/>
          <a:lstStyle>
            <a:lvl1pPr algn="l">
              <a:defRPr sz="1300">
                <a:latin typeface="Calibri Bold"/>
              </a:defRPr>
            </a:lvl1pPr>
          </a:lstStyle>
          <a:p>
            <a:endParaRPr lang="en-US" dirty="0"/>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3159" tIns="46579" rIns="93159" bIns="46579" rtlCol="0" anchor="b"/>
          <a:lstStyle>
            <a:lvl1pPr algn="r">
              <a:defRPr sz="1300">
                <a:latin typeface="Calibri Bold"/>
              </a:defRPr>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Bold"/>
        <a:ea typeface="+mn-ea"/>
        <a:cs typeface="+mn-cs"/>
      </a:defRPr>
    </a:lvl1pPr>
    <a:lvl2pPr marL="457200" algn="l" defTabSz="914400" rtl="0" eaLnBrk="1" latinLnBrk="0" hangingPunct="1">
      <a:defRPr sz="1200" kern="1200">
        <a:solidFill>
          <a:schemeClr val="tx1"/>
        </a:solidFill>
        <a:latin typeface="Calibri Bold"/>
        <a:ea typeface="+mn-ea"/>
        <a:cs typeface="+mn-cs"/>
      </a:defRPr>
    </a:lvl2pPr>
    <a:lvl3pPr marL="914400" algn="l" defTabSz="914400" rtl="0" eaLnBrk="1" latinLnBrk="0" hangingPunct="1">
      <a:defRPr sz="1200" kern="1200">
        <a:solidFill>
          <a:schemeClr val="tx1"/>
        </a:solidFill>
        <a:latin typeface="Calibri Bold"/>
        <a:ea typeface="+mn-ea"/>
        <a:cs typeface="+mn-cs"/>
      </a:defRPr>
    </a:lvl3pPr>
    <a:lvl4pPr marL="1371600" algn="l" defTabSz="914400" rtl="0" eaLnBrk="1" latinLnBrk="0" hangingPunct="1">
      <a:defRPr sz="1200" kern="1200">
        <a:solidFill>
          <a:schemeClr val="tx1"/>
        </a:solidFill>
        <a:latin typeface="Calibri Bold"/>
        <a:ea typeface="+mn-ea"/>
        <a:cs typeface="+mn-cs"/>
      </a:defRPr>
    </a:lvl4pPr>
    <a:lvl5pPr marL="1828800" algn="l" defTabSz="914400" rtl="0" eaLnBrk="1" latinLnBrk="0" hangingPunct="1">
      <a:defRPr sz="1200" kern="1200">
        <a:solidFill>
          <a:schemeClr val="tx1"/>
        </a:solidFill>
        <a:latin typeface="Calibri Bold"/>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 roadmap the presentation</a:t>
            </a:r>
          </a:p>
        </p:txBody>
      </p:sp>
      <p:sp>
        <p:nvSpPr>
          <p:cNvPr id="4" name="Slide Number Placeholder 3"/>
          <p:cNvSpPr>
            <a:spLocks noGrp="1"/>
          </p:cNvSpPr>
          <p:nvPr>
            <p:ph type="sldNum" sz="quarter" idx="5"/>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346166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57387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82848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3041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355120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2090866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106840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705676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193118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413110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145367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217309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793296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14626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69707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1089984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2294225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3817941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2894859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3675793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5"/>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289585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174935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a:t>
            </a:r>
          </a:p>
        </p:txBody>
      </p:sp>
      <p:sp>
        <p:nvSpPr>
          <p:cNvPr id="4" name="Slide Number Placeholder 3"/>
          <p:cNvSpPr>
            <a:spLocks noGrp="1"/>
          </p:cNvSpPr>
          <p:nvPr>
            <p:ph type="sldNum" sz="quarter" idx="5"/>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405265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time – we both can run through </a:t>
            </a:r>
            <a:r>
              <a:rPr lang="en-US"/>
              <a:t>these resources </a:t>
            </a:r>
          </a:p>
        </p:txBody>
      </p:sp>
      <p:sp>
        <p:nvSpPr>
          <p:cNvPr id="4" name="Slide Number Placeholder 3"/>
          <p:cNvSpPr>
            <a:spLocks noGrp="1"/>
          </p:cNvSpPr>
          <p:nvPr>
            <p:ph type="sldNum" sz="quarter" idx="5"/>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87853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 and Peter cover this topic</a:t>
            </a:r>
          </a:p>
        </p:txBody>
      </p:sp>
      <p:sp>
        <p:nvSpPr>
          <p:cNvPr id="4" name="Slide Number Placeholder 3"/>
          <p:cNvSpPr>
            <a:spLocks noGrp="1"/>
          </p:cNvSpPr>
          <p:nvPr>
            <p:ph type="sldNum" sz="quarter" idx="5"/>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296067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381419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 where these exceptions apply to LSMs</a:t>
            </a:r>
          </a:p>
        </p:txBody>
      </p:sp>
      <p:sp>
        <p:nvSpPr>
          <p:cNvPr id="4" name="Slide Number Placeholder 3"/>
          <p:cNvSpPr>
            <a:spLocks noGrp="1"/>
          </p:cNvSpPr>
          <p:nvPr>
            <p:ph type="sldNum" sz="quarter" idx="5"/>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401460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99056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335667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5"/>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0049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userDrawn="1"/>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
        <p:nvSpPr>
          <p:cNvPr id="2" name="Title 1"/>
          <p:cNvSpPr>
            <a:spLocks noGrp="1"/>
          </p:cNvSpPr>
          <p:nvPr>
            <p:ph type="ctrTitle"/>
          </p:nvPr>
        </p:nvSpPr>
        <p:spPr>
          <a:xfrm>
            <a:off x="1600201" y="2492377"/>
            <a:ext cx="6762749" cy="1470025"/>
          </a:xfrm>
        </p:spPr>
        <p:txBody>
          <a:bodyPr/>
          <a:lstStyle>
            <a:lvl1pPr algn="r">
              <a:defRPr sz="4400"/>
            </a:lvl1pPr>
          </a:lstStyle>
          <a:p>
            <a:r>
              <a:rPr lang="en-US"/>
              <a:t>Click to edit Master title style</a:t>
            </a:r>
            <a:endParaRPr dirty="0"/>
          </a:p>
        </p:txBody>
      </p:sp>
      <p:sp>
        <p:nvSpPr>
          <p:cNvPr id="3" name="Subtitle 2"/>
          <p:cNvSpPr>
            <a:spLocks noGrp="1"/>
          </p:cNvSpPr>
          <p:nvPr>
            <p:ph type="subTitle" idx="1"/>
          </p:nvPr>
        </p:nvSpPr>
        <p:spPr>
          <a:xfrm>
            <a:off x="1600202"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9" name="Picture 8" descr="CAI_LOGO_REV.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29400" y="5483966"/>
            <a:ext cx="1752600" cy="713634"/>
          </a:xfrm>
          <a:prstGeom prst="rect">
            <a:avLst/>
          </a:prstGeom>
        </p:spPr>
      </p:pic>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bg1">
            <a:alpha val="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
        <p:nvSpPr>
          <p:cNvPr id="6" name="Footer Placeholder 4"/>
          <p:cNvSpPr txBox="1">
            <a:spLocks/>
          </p:cNvSpPr>
          <p:nvPr userDrawn="1"/>
        </p:nvSpPr>
        <p:spPr>
          <a:xfrm>
            <a:off x="685800" y="6248402"/>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small">
                <a:solidFill>
                  <a:schemeClr val="tx1">
                    <a:tint val="75000"/>
                  </a:schemeClr>
                </a:solidFill>
                <a:latin typeface="Avenir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Calibri Bold"/>
              </a:rPr>
              <a:t>© community associations institute</a:t>
            </a:r>
          </a:p>
        </p:txBody>
      </p:sp>
    </p:spTree>
    <p:extLst>
      <p:ext uri="{BB962C8B-B14F-4D97-AF65-F5344CB8AC3E}">
        <p14:creationId xmlns:p14="http://schemas.microsoft.com/office/powerpoint/2010/main" val="3231395407"/>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90"/>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3" name="Picture Placeholder 2"/>
          <p:cNvSpPr>
            <a:spLocks noGrp="1"/>
          </p:cNvSpPr>
          <p:nvPr>
            <p:ph type="pic" idx="1"/>
          </p:nvPr>
        </p:nvSpPr>
        <p:spPr>
          <a:xfrm flipH="1">
            <a:off x="188254"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201"/>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9"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5"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08035" y="4827495"/>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7"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6"/>
            <a:ext cx="6170613" cy="5268911"/>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1" y="2286002"/>
            <a:ext cx="6180224" cy="1470025"/>
          </a:xfrm>
        </p:spPr>
        <p:txBody>
          <a:bodyPr anchor="t"/>
          <a:lstStyle>
            <a:lvl1pPr algn="r">
              <a:defRPr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3962401" y="4038600"/>
            <a:ext cx="4772528" cy="990600"/>
          </a:xfrm>
        </p:spPr>
        <p:txBody>
          <a:bodyPr>
            <a:normAutofit/>
          </a:bodyPr>
          <a:lstStyle>
            <a:lvl1pPr marL="0" indent="0" algn="r">
              <a:buNone/>
              <a:defRPr sz="2000" b="0">
                <a:solidFill>
                  <a:srgbClr val="FFFFFF"/>
                </a:solidFill>
                <a:latin typeface="Calibri Bold"/>
                <a:cs typeface="Calibr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CAI_LOGO_REV.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29401" y="5334000"/>
            <a:ext cx="2120900" cy="863600"/>
          </a:xfrm>
          <a:prstGeom prst="rect">
            <a:avLst/>
          </a:prstGeom>
        </p:spPr>
      </p:pic>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Calibri Bold"/>
              </a:defRPr>
            </a:lvl1pPr>
            <a:lvl2pPr>
              <a:defRPr sz="2800">
                <a:latin typeface="Calibri Bold"/>
              </a:defRPr>
            </a:lvl2pPr>
            <a:lvl3pPr>
              <a:defRPr sz="2400">
                <a:latin typeface="Calibri Bold"/>
              </a:defRPr>
            </a:lvl3pPr>
            <a:lvl4pPr>
              <a:defRPr sz="2400">
                <a:latin typeface="Calibri Bold"/>
              </a:defRPr>
            </a:lvl4pPr>
            <a:lvl5pPr>
              <a:defRPr sz="2400">
                <a:latin typeface="Calibri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705600" y="6019802"/>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userDrawn="1"/>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2591362"/>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779464" y="3950356"/>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4"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79463" y="2362201"/>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05350" y="2362201"/>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cxnSp>
        <p:nvCxnSpPr>
          <p:cNvPr id="12" name="Straight Connector 11"/>
          <p:cNvCxnSpPr/>
          <p:nvPr/>
        </p:nvCxnSpPr>
        <p:spPr>
          <a:xfrm>
            <a:off x="874060"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60"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3"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Content Placeholder 2"/>
          <p:cNvSpPr>
            <a:spLocks noGrp="1"/>
          </p:cNvSpPr>
          <p:nvPr>
            <p:ph sz="half" idx="13"/>
          </p:nvPr>
        </p:nvSpPr>
        <p:spPr>
          <a:xfrm>
            <a:off x="779463"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9"/>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pic>
        <p:nvPicPr>
          <p:cNvPr id="9" name="Picture 8" descr="cai_rev.eps"/>
          <p:cNvPicPr>
            <a:picLocks noChangeAspect="1"/>
          </p:cNvPicPr>
          <p:nvPr/>
        </p:nvPicPr>
        <p:blipFill>
          <a:blip r:embed="rId21">
            <a:alphaModFix amt="15000"/>
            <a:extLst>
              <a:ext uri="{28A0092B-C50C-407E-A947-70E740481C1C}">
                <a14:useLocalDpi xmlns:a14="http://schemas.microsoft.com/office/drawing/2010/main" val="0"/>
              </a:ext>
            </a:extLst>
          </a:blip>
          <a:stretch>
            <a:fillRect/>
          </a:stretch>
        </p:blipFill>
        <p:spPr>
          <a:xfrm>
            <a:off x="3352801" y="381000"/>
            <a:ext cx="18942269" cy="6172200"/>
          </a:xfrm>
          <a:prstGeom prst="rect">
            <a:avLst/>
          </a:prstGeom>
        </p:spPr>
      </p:pic>
      <p:sp>
        <p:nvSpPr>
          <p:cNvPr id="2" name="Title Placeholder 1"/>
          <p:cNvSpPr>
            <a:spLocks noGrp="1"/>
          </p:cNvSpPr>
          <p:nvPr>
            <p:ph type="title"/>
          </p:nvPr>
        </p:nvSpPr>
        <p:spPr>
          <a:xfrm>
            <a:off x="779464" y="381000"/>
            <a:ext cx="7583487" cy="1044388"/>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779464" y="1828800"/>
            <a:ext cx="7583487" cy="420893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404412" y="219637"/>
            <a:ext cx="493059" cy="365125"/>
          </a:xfrm>
          <a:prstGeom prst="rect">
            <a:avLst/>
          </a:prstGeom>
        </p:spPr>
        <p:txBody>
          <a:bodyPr vert="horz" lIns="91440" tIns="45720" rIns="91440" bIns="45720" rtlCol="0" anchor="ctr"/>
          <a:lstStyle>
            <a:lvl1pPr algn="r">
              <a:defRPr sz="1200">
                <a:solidFill>
                  <a:schemeClr val="bg1"/>
                </a:solidFill>
              </a:defRPr>
            </a:lvl1pPr>
          </a:lstStyle>
          <a:p>
            <a:fld id="{33D6E5A2-EC83-451F-A719-9AC1370DD5CF}" type="slidenum">
              <a:rPr lang="en-US" smtClean="0"/>
              <a:pPr/>
              <a:t>‹#›</a:t>
            </a:fld>
            <a:endParaRPr lang="en-US" dirty="0"/>
          </a:p>
        </p:txBody>
      </p:sp>
      <p:sp>
        <p:nvSpPr>
          <p:cNvPr id="10" name="Footer Placeholder 4"/>
          <p:cNvSpPr txBox="1">
            <a:spLocks/>
          </p:cNvSpPr>
          <p:nvPr userDrawn="1"/>
        </p:nvSpPr>
        <p:spPr>
          <a:xfrm>
            <a:off x="685800" y="6248402"/>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small">
                <a:solidFill>
                  <a:schemeClr val="tx1">
                    <a:tint val="75000"/>
                  </a:schemeClr>
                </a:solidFill>
                <a:latin typeface="Avenir Mediu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Bold"/>
              </a:rPr>
              <a:t>© community associations institute</a:t>
            </a:r>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6" r:id="rId11"/>
    <p:sldLayoutId id="2147484300" r:id="rId12"/>
    <p:sldLayoutId id="2147484301" r:id="rId13"/>
    <p:sldLayoutId id="2147484302" r:id="rId14"/>
    <p:sldLayoutId id="2147484303" r:id="rId15"/>
    <p:sldLayoutId id="2147484304" r:id="rId16"/>
    <p:sldLayoutId id="2147484305" r:id="rId17"/>
    <p:sldLayoutId id="2147483649" r:id="rId18"/>
    <p:sldLayoutId id="2147483650" r:id="rId19"/>
  </p:sldLayoutIdLst>
  <p:transition spd="slow">
    <p:wipe dir="d"/>
  </p:transition>
  <p:txStyles>
    <p:titleStyle>
      <a:lvl1pPr algn="l" defTabSz="914400" rtl="0" eaLnBrk="1" latinLnBrk="0" hangingPunct="1">
        <a:spcBef>
          <a:spcPct val="0"/>
        </a:spcBef>
        <a:buNone/>
        <a:defRPr sz="3800" b="0" i="0" kern="1200">
          <a:solidFill>
            <a:schemeClr val="bg1"/>
          </a:solidFill>
          <a:latin typeface="Calibri Bold"/>
          <a:ea typeface="+mj-ea"/>
          <a:cs typeface="Calibri Bold"/>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Calibri Bold"/>
          <a:ea typeface="+mn-ea"/>
          <a:cs typeface="Calibri Bold"/>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Calibri Bold"/>
          <a:ea typeface="+mn-ea"/>
          <a:cs typeface="Calibri Bold"/>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Calibri Bold"/>
          <a:ea typeface="+mn-ea"/>
          <a:cs typeface="Calibri Bold"/>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Calibri Bold"/>
          <a:ea typeface="+mn-ea"/>
          <a:cs typeface="Calibri Bold"/>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Calibri Bold"/>
          <a:ea typeface="+mn-ea"/>
          <a:cs typeface="Calibri Bold"/>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6.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2A19-CACB-1620-68D4-EA26E1B0E687}"/>
              </a:ext>
            </a:extLst>
          </p:cNvPr>
          <p:cNvSpPr>
            <a:spLocks noGrp="1"/>
          </p:cNvSpPr>
          <p:nvPr>
            <p:ph type="title"/>
          </p:nvPr>
        </p:nvSpPr>
        <p:spPr>
          <a:xfrm>
            <a:off x="306767" y="0"/>
            <a:ext cx="8530466" cy="1905000"/>
          </a:xfrm>
        </p:spPr>
        <p:txBody>
          <a:bodyPr anchor="b">
            <a:normAutofit/>
          </a:bodyPr>
          <a:lstStyle/>
          <a:p>
            <a:pPr>
              <a:lnSpc>
                <a:spcPct val="90000"/>
              </a:lnSpc>
            </a:pPr>
            <a:r>
              <a:rPr lang="en-US" sz="2800" dirty="0"/>
              <a:t>2024 Community Association Legislative and Advocacy Update</a:t>
            </a:r>
            <a:br>
              <a:rPr lang="en-US" sz="2800" dirty="0"/>
            </a:br>
            <a:r>
              <a:rPr lang="en-US" sz="2000" dirty="0"/>
              <a:t>2024 Large Scale Managers Workshop</a:t>
            </a:r>
            <a:br>
              <a:rPr lang="en-US" sz="2000" dirty="0"/>
            </a:br>
            <a:r>
              <a:rPr lang="en-US" sz="2000" dirty="0"/>
              <a:t>September 13, 2024</a:t>
            </a:r>
            <a:endParaRPr lang="en-US" sz="2800" dirty="0"/>
          </a:p>
        </p:txBody>
      </p:sp>
      <p:pic>
        <p:nvPicPr>
          <p:cNvPr id="5" name="Picture 4" descr="A person smiling for the camera&#10;&#10;Description automatically generated with low confidence">
            <a:extLst>
              <a:ext uri="{FF2B5EF4-FFF2-40B4-BE49-F238E27FC236}">
                <a16:creationId xmlns:a16="http://schemas.microsoft.com/office/drawing/2014/main" id="{2E652295-E529-78AF-39E6-6E0D47131F1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62600" y="1850126"/>
            <a:ext cx="2236875" cy="3246689"/>
          </a:xfrm>
          <a:prstGeom prst="rect">
            <a:avLst/>
          </a:prstGeom>
          <a:noFill/>
          <a:ln w="28575">
            <a:solidFill>
              <a:schemeClr val="bg1"/>
            </a:solidFill>
          </a:ln>
        </p:spPr>
      </p:pic>
      <p:sp>
        <p:nvSpPr>
          <p:cNvPr id="3" name="Subtitle 2">
            <a:extLst>
              <a:ext uri="{FF2B5EF4-FFF2-40B4-BE49-F238E27FC236}">
                <a16:creationId xmlns:a16="http://schemas.microsoft.com/office/drawing/2014/main" id="{B486D690-19F2-B851-AD77-1B800846243F}"/>
              </a:ext>
            </a:extLst>
          </p:cNvPr>
          <p:cNvSpPr>
            <a:spLocks noGrp="1"/>
          </p:cNvSpPr>
          <p:nvPr>
            <p:ph type="body" sz="half" idx="2"/>
          </p:nvPr>
        </p:nvSpPr>
        <p:spPr>
          <a:xfrm>
            <a:off x="4892071" y="5176542"/>
            <a:ext cx="3380201" cy="1115327"/>
          </a:xfrm>
        </p:spPr>
        <p:txBody>
          <a:bodyPr>
            <a:normAutofit/>
          </a:bodyPr>
          <a:lstStyle/>
          <a:p>
            <a:r>
              <a:rPr lang="en-US" sz="2000" dirty="0"/>
              <a:t>Phoebe E. Neseth, Esq.</a:t>
            </a:r>
          </a:p>
          <a:p>
            <a:r>
              <a:rPr lang="en-US" dirty="0"/>
              <a:t>Senior Director, CAI Government &amp; Public Affairs</a:t>
            </a:r>
          </a:p>
        </p:txBody>
      </p:sp>
      <p:pic>
        <p:nvPicPr>
          <p:cNvPr id="7" name="Picture 6">
            <a:extLst>
              <a:ext uri="{FF2B5EF4-FFF2-40B4-BE49-F238E27FC236}">
                <a16:creationId xmlns:a16="http://schemas.microsoft.com/office/drawing/2014/main" id="{9F17BF5B-9757-981C-DF7D-19D05A4C2010}"/>
              </a:ext>
            </a:extLst>
          </p:cNvPr>
          <p:cNvPicPr>
            <a:picLocks noChangeAspect="1"/>
          </p:cNvPicPr>
          <p:nvPr/>
        </p:nvPicPr>
        <p:blipFill>
          <a:blip r:embed="rId3"/>
          <a:stretch>
            <a:fillRect/>
          </a:stretch>
        </p:blipFill>
        <p:spPr>
          <a:xfrm>
            <a:off x="5843518" y="4420248"/>
            <a:ext cx="1645827" cy="532753"/>
          </a:xfrm>
          <a:prstGeom prst="rect">
            <a:avLst/>
          </a:prstGeom>
        </p:spPr>
      </p:pic>
      <p:pic>
        <p:nvPicPr>
          <p:cNvPr id="1026" name="Picture 2" descr="January webinar speaker">
            <a:extLst>
              <a:ext uri="{FF2B5EF4-FFF2-40B4-BE49-F238E27FC236}">
                <a16:creationId xmlns:a16="http://schemas.microsoft.com/office/drawing/2014/main" id="{C4AB010F-144F-8D79-4ED7-BD73B4A1012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9200" y="1850126"/>
            <a:ext cx="2272140" cy="3407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11883B-256F-68D4-098D-9711659F4EFB}"/>
              </a:ext>
            </a:extLst>
          </p:cNvPr>
          <p:cNvSpPr txBox="1"/>
          <p:nvPr/>
        </p:nvSpPr>
        <p:spPr>
          <a:xfrm>
            <a:off x="838200" y="5257153"/>
            <a:ext cx="3967328" cy="954107"/>
          </a:xfrm>
          <a:prstGeom prst="rect">
            <a:avLst/>
          </a:prstGeom>
          <a:noFill/>
        </p:spPr>
        <p:txBody>
          <a:bodyPr wrap="square" rtlCol="0">
            <a:spAutoFit/>
          </a:bodyPr>
          <a:lstStyle/>
          <a:p>
            <a:r>
              <a:rPr lang="en-US" sz="2000" dirty="0">
                <a:solidFill>
                  <a:schemeClr val="bg1"/>
                </a:solidFill>
                <a:latin typeface="Calibri Bold" panose="020F0702030404030204" pitchFamily="34" charset="0"/>
                <a:ea typeface="Calibri Bold" panose="020F0702030404030204" pitchFamily="34" charset="0"/>
                <a:cs typeface="Calibri Bold" panose="020F0702030404030204" pitchFamily="34" charset="0"/>
              </a:rPr>
              <a:t>T. Peter Kristian, CMCA, LSM, PCAM</a:t>
            </a:r>
          </a:p>
          <a:p>
            <a:r>
              <a:rPr lang="en-US" dirty="0">
                <a:solidFill>
                  <a:schemeClr val="bg1"/>
                </a:solidFill>
                <a:latin typeface="Calibri Bold" panose="020F0702030404030204" pitchFamily="34" charset="0"/>
                <a:ea typeface="Calibri Bold" panose="020F0702030404030204" pitchFamily="34" charset="0"/>
                <a:cs typeface="Calibri Bold" panose="020F0702030404030204" pitchFamily="34" charset="0"/>
              </a:rPr>
              <a:t>Hilton Head Plantation Property Owners Association, Inc. </a:t>
            </a:r>
          </a:p>
        </p:txBody>
      </p:sp>
    </p:spTree>
    <p:extLst>
      <p:ext uri="{BB962C8B-B14F-4D97-AF65-F5344CB8AC3E}">
        <p14:creationId xmlns:p14="http://schemas.microsoft.com/office/powerpoint/2010/main" val="68613281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94ADC81-C042-74E8-8BD4-0B48EB60CFBF}"/>
              </a:ext>
            </a:extLst>
          </p:cNvPr>
          <p:cNvGraphicFramePr/>
          <p:nvPr>
            <p:extLst>
              <p:ext uri="{D42A27DB-BD31-4B8C-83A1-F6EECF244321}">
                <p14:modId xmlns:p14="http://schemas.microsoft.com/office/powerpoint/2010/main" val="340175394"/>
              </p:ext>
            </p:extLst>
          </p:nvPr>
        </p:nvGraphicFramePr>
        <p:xfrm>
          <a:off x="307848" y="685800"/>
          <a:ext cx="4111752" cy="579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qr code with a logo&#10;&#10;Description automatically generated">
            <a:extLst>
              <a:ext uri="{FF2B5EF4-FFF2-40B4-BE49-F238E27FC236}">
                <a16:creationId xmlns:a16="http://schemas.microsoft.com/office/drawing/2014/main" id="{B928C1E9-D76A-188E-9840-6810911AA222}"/>
              </a:ext>
            </a:extLst>
          </p:cNvPr>
          <p:cNvPicPr>
            <a:picLocks noChangeAspect="1"/>
          </p:cNvPicPr>
          <p:nvPr/>
        </p:nvPicPr>
        <p:blipFill>
          <a:blip r:embed="rId8"/>
          <a:stretch>
            <a:fillRect/>
          </a:stretch>
        </p:blipFill>
        <p:spPr>
          <a:xfrm>
            <a:off x="4495800" y="1447800"/>
            <a:ext cx="4234368" cy="4234368"/>
          </a:xfrm>
          <a:prstGeom prst="rect">
            <a:avLst/>
          </a:prstGeom>
        </p:spPr>
      </p:pic>
    </p:spTree>
    <p:extLst>
      <p:ext uri="{BB962C8B-B14F-4D97-AF65-F5344CB8AC3E}">
        <p14:creationId xmlns:p14="http://schemas.microsoft.com/office/powerpoint/2010/main" val="292619801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2956-2AEF-2B80-992A-1A3AC850B399}"/>
              </a:ext>
            </a:extLst>
          </p:cNvPr>
          <p:cNvSpPr>
            <a:spLocks noGrp="1"/>
          </p:cNvSpPr>
          <p:nvPr>
            <p:ph type="ctrTitle"/>
          </p:nvPr>
        </p:nvSpPr>
        <p:spPr>
          <a:xfrm>
            <a:off x="1600201" y="2492377"/>
            <a:ext cx="6762749" cy="1470025"/>
          </a:xfrm>
        </p:spPr>
        <p:txBody>
          <a:bodyPr anchor="b">
            <a:normAutofit fontScale="90000"/>
          </a:bodyPr>
          <a:lstStyle/>
          <a:p>
            <a:r>
              <a:rPr lang="en-US" dirty="0"/>
              <a:t>Federal Trade Commission: Non-Compete Final Rule Update</a:t>
            </a:r>
          </a:p>
        </p:txBody>
      </p:sp>
      <p:sp>
        <p:nvSpPr>
          <p:cNvPr id="8" name="Subtitle 2">
            <a:extLst>
              <a:ext uri="{FF2B5EF4-FFF2-40B4-BE49-F238E27FC236}">
                <a16:creationId xmlns:a16="http://schemas.microsoft.com/office/drawing/2014/main" id="{1A9B0C92-FF2B-D4CD-C651-0D5B5CDFF8BD}"/>
              </a:ext>
            </a:extLst>
          </p:cNvPr>
          <p:cNvSpPr>
            <a:spLocks noGrp="1"/>
          </p:cNvSpPr>
          <p:nvPr>
            <p:ph type="subTitle" idx="1"/>
          </p:nvPr>
        </p:nvSpPr>
        <p:spPr>
          <a:xfrm>
            <a:off x="1600202" y="3966882"/>
            <a:ext cx="6762749" cy="1752600"/>
          </a:xfrm>
        </p:spPr>
        <p:txBody>
          <a:bodyPr/>
          <a:lstStyle/>
          <a:p>
            <a:endParaRPr lang="en-US"/>
          </a:p>
        </p:txBody>
      </p:sp>
    </p:spTree>
    <p:extLst>
      <p:ext uri="{BB962C8B-B14F-4D97-AF65-F5344CB8AC3E}">
        <p14:creationId xmlns:p14="http://schemas.microsoft.com/office/powerpoint/2010/main" val="401435889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0D87-A2BF-9EC7-3EDA-0098C814330B}"/>
              </a:ext>
            </a:extLst>
          </p:cNvPr>
          <p:cNvSpPr>
            <a:spLocks noGrp="1"/>
          </p:cNvSpPr>
          <p:nvPr>
            <p:ph type="title"/>
          </p:nvPr>
        </p:nvSpPr>
        <p:spPr>
          <a:xfrm>
            <a:off x="571500" y="228600"/>
            <a:ext cx="8077200" cy="949568"/>
          </a:xfrm>
        </p:spPr>
        <p:txBody>
          <a:bodyPr anchor="ctr">
            <a:normAutofit/>
          </a:bodyPr>
          <a:lstStyle/>
          <a:p>
            <a:pPr>
              <a:lnSpc>
                <a:spcPct val="90000"/>
              </a:lnSpc>
            </a:pPr>
            <a:r>
              <a:rPr lang="en-US" sz="3200" dirty="0"/>
              <a:t>Federal Trade Commission’s Non-Compete Ban</a:t>
            </a:r>
          </a:p>
        </p:txBody>
      </p:sp>
      <p:graphicFrame>
        <p:nvGraphicFramePr>
          <p:cNvPr id="5" name="Content Placeholder 2">
            <a:extLst>
              <a:ext uri="{FF2B5EF4-FFF2-40B4-BE49-F238E27FC236}">
                <a16:creationId xmlns:a16="http://schemas.microsoft.com/office/drawing/2014/main" id="{1C769F2C-82D9-2E17-ABE6-841C964725A7}"/>
              </a:ext>
            </a:extLst>
          </p:cNvPr>
          <p:cNvGraphicFramePr>
            <a:graphicFrameLocks noGrp="1"/>
          </p:cNvGraphicFramePr>
          <p:nvPr>
            <p:ph idx="1"/>
            <p:extLst>
              <p:ext uri="{D42A27DB-BD31-4B8C-83A1-F6EECF244321}">
                <p14:modId xmlns:p14="http://schemas.microsoft.com/office/powerpoint/2010/main" val="3353786846"/>
              </p:ext>
            </p:extLst>
          </p:nvPr>
        </p:nvGraphicFramePr>
        <p:xfrm>
          <a:off x="457200" y="1066800"/>
          <a:ext cx="8305800" cy="5410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33473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8070-7267-61BC-5F5D-386F6F3AE5CF}"/>
              </a:ext>
            </a:extLst>
          </p:cNvPr>
          <p:cNvSpPr>
            <a:spLocks noGrp="1"/>
          </p:cNvSpPr>
          <p:nvPr>
            <p:ph type="ctrTitle"/>
          </p:nvPr>
        </p:nvSpPr>
        <p:spPr>
          <a:xfrm>
            <a:off x="1600201" y="2492377"/>
            <a:ext cx="6762749" cy="1470025"/>
          </a:xfrm>
        </p:spPr>
        <p:txBody>
          <a:bodyPr anchor="b">
            <a:normAutofit/>
          </a:bodyPr>
          <a:lstStyle/>
          <a:p>
            <a:r>
              <a:rPr lang="en-US" dirty="0"/>
              <a:t>Disaster Assistance Fairness Act</a:t>
            </a:r>
          </a:p>
        </p:txBody>
      </p:sp>
      <p:sp>
        <p:nvSpPr>
          <p:cNvPr id="8" name="Subtitle 2">
            <a:extLst>
              <a:ext uri="{FF2B5EF4-FFF2-40B4-BE49-F238E27FC236}">
                <a16:creationId xmlns:a16="http://schemas.microsoft.com/office/drawing/2014/main" id="{82205A0C-315D-CD2F-A94C-608C178F0C42}"/>
              </a:ext>
            </a:extLst>
          </p:cNvPr>
          <p:cNvSpPr>
            <a:spLocks noGrp="1"/>
          </p:cNvSpPr>
          <p:nvPr>
            <p:ph type="subTitle" idx="1"/>
          </p:nvPr>
        </p:nvSpPr>
        <p:spPr>
          <a:xfrm>
            <a:off x="1600202" y="3966882"/>
            <a:ext cx="6762749" cy="1752600"/>
          </a:xfrm>
        </p:spPr>
        <p:txBody>
          <a:bodyPr/>
          <a:lstStyle/>
          <a:p>
            <a:endParaRPr lang="en-US"/>
          </a:p>
        </p:txBody>
      </p:sp>
    </p:spTree>
    <p:extLst>
      <p:ext uri="{BB962C8B-B14F-4D97-AF65-F5344CB8AC3E}">
        <p14:creationId xmlns:p14="http://schemas.microsoft.com/office/powerpoint/2010/main" val="106954609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57BB-DC36-C45E-6B8A-92435FC7E446}"/>
              </a:ext>
            </a:extLst>
          </p:cNvPr>
          <p:cNvSpPr>
            <a:spLocks noGrp="1"/>
          </p:cNvSpPr>
          <p:nvPr>
            <p:ph type="title"/>
          </p:nvPr>
        </p:nvSpPr>
        <p:spPr/>
        <p:txBody>
          <a:bodyPr/>
          <a:lstStyle/>
          <a:p>
            <a:r>
              <a:rPr lang="en-US" dirty="0"/>
              <a:t>Disaster Assistance Fairness Act: Disaster Response and Recovery</a:t>
            </a:r>
          </a:p>
        </p:txBody>
      </p:sp>
      <p:pic>
        <p:nvPicPr>
          <p:cNvPr id="4" name="Content Placeholder 3">
            <a:extLst>
              <a:ext uri="{FF2B5EF4-FFF2-40B4-BE49-F238E27FC236}">
                <a16:creationId xmlns:a16="http://schemas.microsoft.com/office/drawing/2014/main" id="{74C0817B-D3E6-2BBD-9E28-DB150CA6812E}"/>
              </a:ext>
            </a:extLst>
          </p:cNvPr>
          <p:cNvPicPr>
            <a:picLocks noGrp="1" noChangeAspect="1"/>
          </p:cNvPicPr>
          <p:nvPr>
            <p:ph idx="1"/>
          </p:nvPr>
        </p:nvPicPr>
        <p:blipFill>
          <a:blip r:embed="rId3"/>
          <a:stretch>
            <a:fillRect/>
          </a:stretch>
        </p:blipFill>
        <p:spPr>
          <a:xfrm>
            <a:off x="313827" y="1425388"/>
            <a:ext cx="8525373" cy="5021539"/>
          </a:xfrm>
          <a:prstGeom prst="rect">
            <a:avLst/>
          </a:prstGeom>
        </p:spPr>
      </p:pic>
    </p:spTree>
    <p:extLst>
      <p:ext uri="{BB962C8B-B14F-4D97-AF65-F5344CB8AC3E}">
        <p14:creationId xmlns:p14="http://schemas.microsoft.com/office/powerpoint/2010/main" val="370711937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D53D-CF4D-8240-1EAC-DA374CA9134F}"/>
              </a:ext>
            </a:extLst>
          </p:cNvPr>
          <p:cNvSpPr>
            <a:spLocks noGrp="1"/>
          </p:cNvSpPr>
          <p:nvPr>
            <p:ph type="title"/>
          </p:nvPr>
        </p:nvSpPr>
        <p:spPr>
          <a:xfrm>
            <a:off x="780256" y="838200"/>
            <a:ext cx="7583487" cy="1044388"/>
          </a:xfrm>
        </p:spPr>
        <p:txBody>
          <a:bodyPr/>
          <a:lstStyle/>
          <a:p>
            <a:r>
              <a:rPr lang="en-US" sz="3600" dirty="0"/>
              <a:t>Support H.R. 3777 – Disaster Assistance Fairness Act and Act Now!</a:t>
            </a:r>
          </a:p>
        </p:txBody>
      </p:sp>
      <p:pic>
        <p:nvPicPr>
          <p:cNvPr id="5" name="Picture 4">
            <a:extLst>
              <a:ext uri="{FF2B5EF4-FFF2-40B4-BE49-F238E27FC236}">
                <a16:creationId xmlns:a16="http://schemas.microsoft.com/office/drawing/2014/main" id="{B587C9AE-A55D-A9E6-969C-9525D793B5F0}"/>
              </a:ext>
            </a:extLst>
          </p:cNvPr>
          <p:cNvPicPr>
            <a:picLocks noChangeAspect="1"/>
          </p:cNvPicPr>
          <p:nvPr/>
        </p:nvPicPr>
        <p:blipFill>
          <a:blip r:embed="rId3"/>
          <a:stretch>
            <a:fillRect/>
          </a:stretch>
        </p:blipFill>
        <p:spPr>
          <a:xfrm>
            <a:off x="607759" y="2286000"/>
            <a:ext cx="3981033" cy="2755631"/>
          </a:xfrm>
          <a:prstGeom prst="rect">
            <a:avLst/>
          </a:prstGeom>
        </p:spPr>
      </p:pic>
      <p:pic>
        <p:nvPicPr>
          <p:cNvPr id="6" name="Picture 5">
            <a:extLst>
              <a:ext uri="{FF2B5EF4-FFF2-40B4-BE49-F238E27FC236}">
                <a16:creationId xmlns:a16="http://schemas.microsoft.com/office/drawing/2014/main" id="{DD580A33-FEFD-6903-C86E-35D9FF5E1305}"/>
              </a:ext>
            </a:extLst>
          </p:cNvPr>
          <p:cNvPicPr>
            <a:picLocks noChangeAspect="1"/>
          </p:cNvPicPr>
          <p:nvPr/>
        </p:nvPicPr>
        <p:blipFill>
          <a:blip r:embed="rId4"/>
          <a:stretch>
            <a:fillRect/>
          </a:stretch>
        </p:blipFill>
        <p:spPr>
          <a:xfrm>
            <a:off x="4750608" y="2286000"/>
            <a:ext cx="3613135" cy="3613135"/>
          </a:xfrm>
          <a:prstGeom prst="rect">
            <a:avLst/>
          </a:prstGeom>
        </p:spPr>
      </p:pic>
    </p:spTree>
    <p:extLst>
      <p:ext uri="{BB962C8B-B14F-4D97-AF65-F5344CB8AC3E}">
        <p14:creationId xmlns:p14="http://schemas.microsoft.com/office/powerpoint/2010/main" val="233859340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16C1-3B0F-3E88-2B5A-D9ADD67604E4}"/>
              </a:ext>
            </a:extLst>
          </p:cNvPr>
          <p:cNvSpPr>
            <a:spLocks noGrp="1"/>
          </p:cNvSpPr>
          <p:nvPr>
            <p:ph type="ctrTitle"/>
          </p:nvPr>
        </p:nvSpPr>
        <p:spPr>
          <a:xfrm>
            <a:off x="2590801" y="2286002"/>
            <a:ext cx="6180224" cy="1470025"/>
          </a:xfrm>
        </p:spPr>
        <p:txBody>
          <a:bodyPr anchor="t">
            <a:normAutofit/>
          </a:bodyPr>
          <a:lstStyle/>
          <a:p>
            <a:pPr>
              <a:lnSpc>
                <a:spcPct val="90000"/>
              </a:lnSpc>
            </a:pPr>
            <a:r>
              <a:rPr lang="en-US" sz="3200"/>
              <a:t>Federal Communications Commission (FCC) “Bulk-Billing” Notice of Proposed Rulemaking</a:t>
            </a:r>
          </a:p>
        </p:txBody>
      </p:sp>
      <p:sp>
        <p:nvSpPr>
          <p:cNvPr id="10" name="Subtitle 2">
            <a:extLst>
              <a:ext uri="{FF2B5EF4-FFF2-40B4-BE49-F238E27FC236}">
                <a16:creationId xmlns:a16="http://schemas.microsoft.com/office/drawing/2014/main" id="{B539DE85-2008-F0A5-3F9E-3ECA06EA76C6}"/>
              </a:ext>
            </a:extLst>
          </p:cNvPr>
          <p:cNvSpPr>
            <a:spLocks noGrp="1"/>
          </p:cNvSpPr>
          <p:nvPr>
            <p:ph type="subTitle" idx="1"/>
          </p:nvPr>
        </p:nvSpPr>
        <p:spPr>
          <a:xfrm>
            <a:off x="3962401" y="4038600"/>
            <a:ext cx="4772528" cy="990600"/>
          </a:xfrm>
        </p:spPr>
        <p:txBody>
          <a:bodyPr/>
          <a:lstStyle/>
          <a:p>
            <a:endParaRPr lang="en-US"/>
          </a:p>
        </p:txBody>
      </p:sp>
    </p:spTree>
    <p:extLst>
      <p:ext uri="{BB962C8B-B14F-4D97-AF65-F5344CB8AC3E}">
        <p14:creationId xmlns:p14="http://schemas.microsoft.com/office/powerpoint/2010/main" val="276549295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5474-7A01-30FD-1ED6-23E8BD7E5897}"/>
              </a:ext>
            </a:extLst>
          </p:cNvPr>
          <p:cNvSpPr>
            <a:spLocks noGrp="1"/>
          </p:cNvSpPr>
          <p:nvPr>
            <p:ph type="title"/>
          </p:nvPr>
        </p:nvSpPr>
        <p:spPr>
          <a:xfrm>
            <a:off x="779464" y="381000"/>
            <a:ext cx="7583487" cy="1044388"/>
          </a:xfrm>
        </p:spPr>
        <p:txBody>
          <a:bodyPr anchor="b">
            <a:normAutofit/>
          </a:bodyPr>
          <a:lstStyle/>
          <a:p>
            <a:r>
              <a:rPr lang="en-US" dirty="0"/>
              <a:t>FCC “Bulk-Billing”</a:t>
            </a:r>
            <a:endParaRPr lang="en-US"/>
          </a:p>
        </p:txBody>
      </p:sp>
      <p:graphicFrame>
        <p:nvGraphicFramePr>
          <p:cNvPr id="5" name="Content Placeholder 2">
            <a:extLst>
              <a:ext uri="{FF2B5EF4-FFF2-40B4-BE49-F238E27FC236}">
                <a16:creationId xmlns:a16="http://schemas.microsoft.com/office/drawing/2014/main" id="{23453815-3A68-0EC2-AB33-A64903E648EB}"/>
              </a:ext>
            </a:extLst>
          </p:cNvPr>
          <p:cNvGraphicFramePr>
            <a:graphicFrameLocks noGrp="1"/>
          </p:cNvGraphicFramePr>
          <p:nvPr>
            <p:ph idx="1"/>
            <p:extLst>
              <p:ext uri="{D42A27DB-BD31-4B8C-83A1-F6EECF244321}">
                <p14:modId xmlns:p14="http://schemas.microsoft.com/office/powerpoint/2010/main" val="3703612477"/>
              </p:ext>
            </p:extLst>
          </p:nvPr>
        </p:nvGraphicFramePr>
        <p:xfrm>
          <a:off x="779464" y="1828800"/>
          <a:ext cx="7583487" cy="420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57700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9963-78DC-DC4A-FCC7-6530A9A75347}"/>
              </a:ext>
            </a:extLst>
          </p:cNvPr>
          <p:cNvSpPr>
            <a:spLocks noGrp="1"/>
          </p:cNvSpPr>
          <p:nvPr>
            <p:ph type="title"/>
          </p:nvPr>
        </p:nvSpPr>
        <p:spPr>
          <a:xfrm>
            <a:off x="779464" y="2591362"/>
            <a:ext cx="7583487" cy="1362075"/>
          </a:xfrm>
        </p:spPr>
        <p:txBody>
          <a:bodyPr anchor="b">
            <a:normAutofit/>
          </a:bodyPr>
          <a:lstStyle/>
          <a:p>
            <a:r>
              <a:rPr lang="en-US" dirty="0"/>
              <a:t>National Public Policy Update</a:t>
            </a:r>
          </a:p>
        </p:txBody>
      </p:sp>
      <p:sp>
        <p:nvSpPr>
          <p:cNvPr id="8" name="Text Placeholder 2">
            <a:extLst>
              <a:ext uri="{FF2B5EF4-FFF2-40B4-BE49-F238E27FC236}">
                <a16:creationId xmlns:a16="http://schemas.microsoft.com/office/drawing/2014/main" id="{D2763D3F-D44B-513C-0F6E-083CBD12BEF1}"/>
              </a:ext>
            </a:extLst>
          </p:cNvPr>
          <p:cNvSpPr>
            <a:spLocks noGrp="1"/>
          </p:cNvSpPr>
          <p:nvPr>
            <p:ph type="body" idx="1"/>
          </p:nvPr>
        </p:nvSpPr>
        <p:spPr>
          <a:xfrm>
            <a:off x="779464" y="3950356"/>
            <a:ext cx="7583487" cy="1500187"/>
          </a:xfrm>
        </p:spPr>
        <p:txBody>
          <a:bodyPr/>
          <a:lstStyle/>
          <a:p>
            <a:endParaRPr lang="en-US"/>
          </a:p>
        </p:txBody>
      </p:sp>
    </p:spTree>
    <p:extLst>
      <p:ext uri="{BB962C8B-B14F-4D97-AF65-F5344CB8AC3E}">
        <p14:creationId xmlns:p14="http://schemas.microsoft.com/office/powerpoint/2010/main" val="18263819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6D02-48EA-70C6-EE5F-FE44352271E2}"/>
              </a:ext>
            </a:extLst>
          </p:cNvPr>
          <p:cNvSpPr>
            <a:spLocks noGrp="1"/>
          </p:cNvSpPr>
          <p:nvPr>
            <p:ph type="title"/>
          </p:nvPr>
        </p:nvSpPr>
        <p:spPr>
          <a:xfrm>
            <a:off x="762000" y="269632"/>
            <a:ext cx="8077200" cy="1143000"/>
          </a:xfrm>
        </p:spPr>
        <p:txBody>
          <a:bodyPr anchor="ctr">
            <a:normAutofit/>
          </a:bodyPr>
          <a:lstStyle/>
          <a:p>
            <a:r>
              <a:rPr lang="en-US" dirty="0"/>
              <a:t>2024 National Public Policy Update 	</a:t>
            </a:r>
          </a:p>
        </p:txBody>
      </p:sp>
      <p:graphicFrame>
        <p:nvGraphicFramePr>
          <p:cNvPr id="5" name="Content Placeholder 2">
            <a:extLst>
              <a:ext uri="{FF2B5EF4-FFF2-40B4-BE49-F238E27FC236}">
                <a16:creationId xmlns:a16="http://schemas.microsoft.com/office/drawing/2014/main" id="{74170DD5-FCA2-F954-AF55-EDAB3A1EE328}"/>
              </a:ext>
            </a:extLst>
          </p:cNvPr>
          <p:cNvGraphicFramePr>
            <a:graphicFrameLocks noGrp="1"/>
          </p:cNvGraphicFramePr>
          <p:nvPr>
            <p:ph idx="1"/>
            <p:extLst>
              <p:ext uri="{D42A27DB-BD31-4B8C-83A1-F6EECF244321}">
                <p14:modId xmlns:p14="http://schemas.microsoft.com/office/powerpoint/2010/main" val="2548646945"/>
              </p:ext>
            </p:extLst>
          </p:nvPr>
        </p:nvGraphicFramePr>
        <p:xfrm>
          <a:off x="762000" y="1596413"/>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11669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2EFB-C871-17B8-09F7-6C3EA7820005}"/>
              </a:ext>
            </a:extLst>
          </p:cNvPr>
          <p:cNvSpPr>
            <a:spLocks noGrp="1"/>
          </p:cNvSpPr>
          <p:nvPr>
            <p:ph type="title"/>
          </p:nvPr>
        </p:nvSpPr>
        <p:spPr>
          <a:xfrm>
            <a:off x="762000" y="269632"/>
            <a:ext cx="8077200" cy="1143000"/>
          </a:xfrm>
        </p:spPr>
        <p:txBody>
          <a:bodyPr anchor="ctr">
            <a:normAutofit/>
          </a:bodyPr>
          <a:lstStyle/>
          <a:p>
            <a:r>
              <a:rPr lang="en-US" dirty="0"/>
              <a:t>Overview</a:t>
            </a:r>
            <a:endParaRPr lang="en-US"/>
          </a:p>
        </p:txBody>
      </p:sp>
      <p:graphicFrame>
        <p:nvGraphicFramePr>
          <p:cNvPr id="5" name="Content Placeholder 2">
            <a:extLst>
              <a:ext uri="{FF2B5EF4-FFF2-40B4-BE49-F238E27FC236}">
                <a16:creationId xmlns:a16="http://schemas.microsoft.com/office/drawing/2014/main" id="{74354B33-0233-6EFC-6089-8011311CEE46}"/>
              </a:ext>
            </a:extLst>
          </p:cNvPr>
          <p:cNvGraphicFramePr>
            <a:graphicFrameLocks noGrp="1"/>
          </p:cNvGraphicFramePr>
          <p:nvPr>
            <p:ph idx="1"/>
            <p:extLst>
              <p:ext uri="{D42A27DB-BD31-4B8C-83A1-F6EECF244321}">
                <p14:modId xmlns:p14="http://schemas.microsoft.com/office/powerpoint/2010/main" val="484310948"/>
              </p:ext>
            </p:extLst>
          </p:nvPr>
        </p:nvGraphicFramePr>
        <p:xfrm>
          <a:off x="762000" y="1596413"/>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37842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4385-60E1-43A2-F7CD-F80A0CE16088}"/>
              </a:ext>
            </a:extLst>
          </p:cNvPr>
          <p:cNvSpPr>
            <a:spLocks noGrp="1"/>
          </p:cNvSpPr>
          <p:nvPr>
            <p:ph type="title"/>
          </p:nvPr>
        </p:nvSpPr>
        <p:spPr/>
        <p:txBody>
          <a:bodyPr/>
          <a:lstStyle/>
          <a:p>
            <a:pPr algn="ctr"/>
            <a:r>
              <a:rPr lang="en-US" sz="3600" dirty="0"/>
              <a:t>Board Member Education Public Policy</a:t>
            </a:r>
            <a:br>
              <a:rPr lang="en-US" sz="3600" dirty="0"/>
            </a:br>
            <a:r>
              <a:rPr lang="en-US" sz="2400" dirty="0"/>
              <a:t>Updates Approved by Board of Trustees June 2024</a:t>
            </a:r>
            <a:endParaRPr lang="en-US" sz="3600" dirty="0"/>
          </a:p>
        </p:txBody>
      </p:sp>
      <p:sp>
        <p:nvSpPr>
          <p:cNvPr id="3" name="Content Placeholder 2">
            <a:extLst>
              <a:ext uri="{FF2B5EF4-FFF2-40B4-BE49-F238E27FC236}">
                <a16:creationId xmlns:a16="http://schemas.microsoft.com/office/drawing/2014/main" id="{3B184BDF-320E-B09F-8D21-EB94B47915BE}"/>
              </a:ext>
            </a:extLst>
          </p:cNvPr>
          <p:cNvSpPr>
            <a:spLocks noGrp="1"/>
          </p:cNvSpPr>
          <p:nvPr>
            <p:ph idx="1"/>
          </p:nvPr>
        </p:nvSpPr>
        <p:spPr>
          <a:xfrm>
            <a:off x="381000" y="1450788"/>
            <a:ext cx="8229600" cy="5105400"/>
          </a:xfrm>
        </p:spPr>
        <p:txBody>
          <a:bodyPr>
            <a:normAutofit/>
          </a:bodyPr>
          <a:lstStyle/>
          <a:p>
            <a:r>
              <a:rPr lang="en-US" dirty="0"/>
              <a:t>CAI’s legislative action committees can now support legislation that:</a:t>
            </a:r>
          </a:p>
          <a:p>
            <a:pPr lvl="1"/>
            <a:r>
              <a:rPr lang="en-US" dirty="0"/>
              <a:t>Mandates board member education if the requirements include proper terms and nuances including:</a:t>
            </a:r>
          </a:p>
          <a:p>
            <a:pPr lvl="2"/>
            <a:r>
              <a:rPr lang="en-US" dirty="0"/>
              <a:t>Training within 90 days of being elected appointed</a:t>
            </a:r>
          </a:p>
          <a:p>
            <a:pPr lvl="2"/>
            <a:r>
              <a:rPr lang="en-US" dirty="0"/>
              <a:t>At least two (2) hours of online or in-person training; and every three (3) years after while remaining on the board</a:t>
            </a:r>
          </a:p>
          <a:p>
            <a:pPr lvl="2"/>
            <a:r>
              <a:rPr lang="en-US" dirty="0"/>
              <a:t>Certain industry topics are included in the training (ex. Industry federal/state statutes; governing documents; fiduciary duties; ethics; procedures, etc.</a:t>
            </a:r>
          </a:p>
          <a:p>
            <a:pPr lvl="1"/>
            <a:r>
              <a:rPr lang="en-US" dirty="0"/>
              <a:t>CAI will not actively pursue mandatory training legislation</a:t>
            </a:r>
          </a:p>
          <a:p>
            <a:pPr marL="282575" lvl="1" indent="0">
              <a:buNone/>
            </a:pPr>
            <a:r>
              <a:rPr lang="en-US" dirty="0"/>
              <a:t>GOAL: to ensure a balanced stance and acknowledge the importance of board member education while recognizing the potential downside of mandatory training requirements and seeking to support effective and practical solutions.</a:t>
            </a:r>
          </a:p>
        </p:txBody>
      </p:sp>
    </p:spTree>
    <p:extLst>
      <p:ext uri="{BB962C8B-B14F-4D97-AF65-F5344CB8AC3E}">
        <p14:creationId xmlns:p14="http://schemas.microsoft.com/office/powerpoint/2010/main" val="404699283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88E5-FBBB-7BC2-395B-F2A6ADCC0EAC}"/>
              </a:ext>
            </a:extLst>
          </p:cNvPr>
          <p:cNvSpPr>
            <a:spLocks noGrp="1"/>
          </p:cNvSpPr>
          <p:nvPr>
            <p:ph type="title"/>
          </p:nvPr>
        </p:nvSpPr>
        <p:spPr>
          <a:xfrm>
            <a:off x="779464" y="457200"/>
            <a:ext cx="7583487" cy="1044388"/>
          </a:xfrm>
        </p:spPr>
        <p:txBody>
          <a:bodyPr/>
          <a:lstStyle/>
          <a:p>
            <a:r>
              <a:rPr lang="en-US"/>
              <a:t>Dispute Resolution Public Policy</a:t>
            </a:r>
            <a:br>
              <a:rPr lang="en-US"/>
            </a:br>
            <a:r>
              <a:rPr lang="en-US" sz="2000"/>
              <a:t>Being Reviewed by CAI Public Policy Task Force</a:t>
            </a:r>
            <a:endParaRPr lang="en-US" dirty="0"/>
          </a:p>
        </p:txBody>
      </p:sp>
      <p:sp>
        <p:nvSpPr>
          <p:cNvPr id="3" name="Content Placeholder 2">
            <a:extLst>
              <a:ext uri="{FF2B5EF4-FFF2-40B4-BE49-F238E27FC236}">
                <a16:creationId xmlns:a16="http://schemas.microsoft.com/office/drawing/2014/main" id="{8B44BB60-8381-6283-6262-608EFA38727C}"/>
              </a:ext>
            </a:extLst>
          </p:cNvPr>
          <p:cNvSpPr>
            <a:spLocks noGrp="1"/>
          </p:cNvSpPr>
          <p:nvPr>
            <p:ph idx="1"/>
          </p:nvPr>
        </p:nvSpPr>
        <p:spPr>
          <a:xfrm>
            <a:off x="779464" y="1828800"/>
            <a:ext cx="7831136" cy="4495800"/>
          </a:xfrm>
        </p:spPr>
        <p:txBody>
          <a:bodyPr>
            <a:normAutofit/>
          </a:bodyPr>
          <a:lstStyle/>
          <a:p>
            <a:r>
              <a:rPr lang="en-US" dirty="0"/>
              <a:t>Current Public Policy: CAI advocates that communities adopt policy resolutions to offer ADR for housing-related disputes between individual unit owners as well as between owners and the association. </a:t>
            </a:r>
          </a:p>
          <a:p>
            <a:r>
              <a:rPr lang="en-US" dirty="0"/>
              <a:t>Potential Updates: broaden a LAC’s ability to be more flexible when navigating state mandates related to dispute resolution in community associations</a:t>
            </a:r>
          </a:p>
          <a:p>
            <a:r>
              <a:rPr lang="en-US" dirty="0"/>
              <a:t>Reasoning for updates: increase in state legislation mandating alternative dispute resolution and creating state Ombudsman programs</a:t>
            </a:r>
          </a:p>
        </p:txBody>
      </p:sp>
    </p:spTree>
    <p:extLst>
      <p:ext uri="{BB962C8B-B14F-4D97-AF65-F5344CB8AC3E}">
        <p14:creationId xmlns:p14="http://schemas.microsoft.com/office/powerpoint/2010/main" val="32354976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0064-BD50-3BEE-6F7E-52FF90C32D2D}"/>
              </a:ext>
            </a:extLst>
          </p:cNvPr>
          <p:cNvSpPr>
            <a:spLocks noGrp="1"/>
          </p:cNvSpPr>
          <p:nvPr>
            <p:ph type="title"/>
          </p:nvPr>
        </p:nvSpPr>
        <p:spPr/>
        <p:txBody>
          <a:bodyPr/>
          <a:lstStyle/>
          <a:p>
            <a:r>
              <a:rPr lang="en-US" dirty="0"/>
              <a:t>Foreclosure and Fining Public Policy</a:t>
            </a:r>
            <a:br>
              <a:rPr lang="en-US" dirty="0"/>
            </a:br>
            <a:r>
              <a:rPr lang="en-US" sz="2400" dirty="0"/>
              <a:t>Being reviewed by CAI Public Policy Task Force</a:t>
            </a:r>
            <a:endParaRPr lang="en-US" dirty="0"/>
          </a:p>
        </p:txBody>
      </p:sp>
      <p:sp>
        <p:nvSpPr>
          <p:cNvPr id="3" name="Content Placeholder 2">
            <a:extLst>
              <a:ext uri="{FF2B5EF4-FFF2-40B4-BE49-F238E27FC236}">
                <a16:creationId xmlns:a16="http://schemas.microsoft.com/office/drawing/2014/main" id="{EA1AF5FB-3576-33B4-AB9E-F348C728EDDF}"/>
              </a:ext>
            </a:extLst>
          </p:cNvPr>
          <p:cNvSpPr>
            <a:spLocks noGrp="1"/>
          </p:cNvSpPr>
          <p:nvPr>
            <p:ph idx="1"/>
          </p:nvPr>
        </p:nvSpPr>
        <p:spPr>
          <a:xfrm>
            <a:off x="381000" y="1524000"/>
            <a:ext cx="8305800" cy="4953000"/>
          </a:xfrm>
        </p:spPr>
        <p:txBody>
          <a:bodyPr>
            <a:normAutofit lnSpcReduction="10000"/>
          </a:bodyPr>
          <a:lstStyle/>
          <a:p>
            <a:r>
              <a:rPr lang="en-US" dirty="0"/>
              <a:t>Current Public Policy: CAI supports and advocates for a fair and equitable foreclosure process by community associations that: (1) provides timely notice to owners and gives owners a reasonable opportunity to cure any default prior to foreclosure; (2) allows a reasonable amount of time for owners to cure a default as the foreclosure proceeds; (3) promotes reasonable expenses and costs of the foreclosure process; and (4) provides notice to all other lien holders of record (or required by law) so that lien holders have the right to either exercise their right to foreclose or participate in the process. </a:t>
            </a:r>
          </a:p>
          <a:p>
            <a:r>
              <a:rPr lang="en-US" dirty="0"/>
              <a:t>Potential Updates: Prohibit foreclosures when it comes to fine violations</a:t>
            </a:r>
          </a:p>
          <a:p>
            <a:r>
              <a:rPr lang="en-US" dirty="0"/>
              <a:t>Reasoning for updates: increased state legislation mitigating a community association’s ability to foreclosure </a:t>
            </a:r>
          </a:p>
          <a:p>
            <a:endParaRPr lang="en-US" dirty="0"/>
          </a:p>
          <a:p>
            <a:endParaRPr lang="en-US" dirty="0"/>
          </a:p>
        </p:txBody>
      </p:sp>
    </p:spTree>
    <p:extLst>
      <p:ext uri="{BB962C8B-B14F-4D97-AF65-F5344CB8AC3E}">
        <p14:creationId xmlns:p14="http://schemas.microsoft.com/office/powerpoint/2010/main" val="409828854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CA2D-D01A-8458-72B8-0B791DBB9361}"/>
              </a:ext>
            </a:extLst>
          </p:cNvPr>
          <p:cNvSpPr>
            <a:spLocks noGrp="1"/>
          </p:cNvSpPr>
          <p:nvPr>
            <p:ph type="title"/>
          </p:nvPr>
        </p:nvSpPr>
        <p:spPr>
          <a:xfrm>
            <a:off x="779464" y="2591362"/>
            <a:ext cx="7583487" cy="1362075"/>
          </a:xfrm>
        </p:spPr>
        <p:txBody>
          <a:bodyPr anchor="b">
            <a:normAutofit/>
          </a:bodyPr>
          <a:lstStyle/>
          <a:p>
            <a:pPr>
              <a:lnSpc>
                <a:spcPct val="90000"/>
              </a:lnSpc>
            </a:pPr>
            <a:r>
              <a:rPr lang="en-US" dirty="0"/>
              <a:t>State 2024 Legislative and Policy Update</a:t>
            </a:r>
          </a:p>
        </p:txBody>
      </p:sp>
    </p:spTree>
    <p:extLst>
      <p:ext uri="{BB962C8B-B14F-4D97-AF65-F5344CB8AC3E}">
        <p14:creationId xmlns:p14="http://schemas.microsoft.com/office/powerpoint/2010/main" val="2606172719"/>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749D-BFF4-0DD4-5449-04555AF929C3}"/>
              </a:ext>
            </a:extLst>
          </p:cNvPr>
          <p:cNvSpPr>
            <a:spLocks noGrp="1"/>
          </p:cNvSpPr>
          <p:nvPr>
            <p:ph type="title"/>
          </p:nvPr>
        </p:nvSpPr>
        <p:spPr>
          <a:xfrm>
            <a:off x="228600" y="549275"/>
            <a:ext cx="8381999" cy="581025"/>
          </a:xfrm>
        </p:spPr>
        <p:txBody>
          <a:bodyPr anchor="b">
            <a:normAutofit fontScale="90000"/>
          </a:bodyPr>
          <a:lstStyle/>
          <a:p>
            <a:pPr>
              <a:lnSpc>
                <a:spcPct val="90000"/>
              </a:lnSpc>
            </a:pPr>
            <a:r>
              <a:rPr lang="en-US" dirty="0"/>
              <a:t>2024 State Legislative Affairs</a:t>
            </a:r>
          </a:p>
        </p:txBody>
      </p:sp>
      <p:sp>
        <p:nvSpPr>
          <p:cNvPr id="3" name="Content Placeholder 2">
            <a:extLst>
              <a:ext uri="{FF2B5EF4-FFF2-40B4-BE49-F238E27FC236}">
                <a16:creationId xmlns:a16="http://schemas.microsoft.com/office/drawing/2014/main" id="{0BEB91B9-DF90-F28F-0EFD-B37D263707DB}"/>
              </a:ext>
            </a:extLst>
          </p:cNvPr>
          <p:cNvSpPr>
            <a:spLocks noGrp="1"/>
          </p:cNvSpPr>
          <p:nvPr>
            <p:ph type="body" sz="half" idx="2"/>
          </p:nvPr>
        </p:nvSpPr>
        <p:spPr>
          <a:xfrm>
            <a:off x="228600" y="1527175"/>
            <a:ext cx="3657600" cy="4432300"/>
          </a:xfrm>
        </p:spPr>
        <p:txBody>
          <a:bodyPr>
            <a:normAutofit fontScale="92500"/>
          </a:bodyPr>
          <a:lstStyle/>
          <a:p>
            <a:r>
              <a:rPr lang="en-US" sz="2400" dirty="0"/>
              <a:t>46 States in Session (MT, ND, NV, &amp; TX every odd year)</a:t>
            </a:r>
          </a:p>
          <a:p>
            <a:endParaRPr lang="en-US" sz="2400" dirty="0"/>
          </a:p>
          <a:p>
            <a:r>
              <a:rPr lang="en-US" sz="2400" dirty="0"/>
              <a:t>37 Legislative Action Committees and….Delaware, Iowa, Kansas, Louisiana, Mississippi, Nebraska, Oklahoma, West Virginia, Vermont</a:t>
            </a:r>
          </a:p>
          <a:p>
            <a:endParaRPr lang="en-US" sz="2400" dirty="0"/>
          </a:p>
          <a:p>
            <a:r>
              <a:rPr lang="en-US" sz="2400" dirty="0"/>
              <a:t>More than 1,200 bills tracked</a:t>
            </a:r>
          </a:p>
        </p:txBody>
      </p:sp>
      <p:graphicFrame>
        <p:nvGraphicFramePr>
          <p:cNvPr id="6" name="Content Placeholder 3">
            <a:extLst>
              <a:ext uri="{FF2B5EF4-FFF2-40B4-BE49-F238E27FC236}">
                <a16:creationId xmlns:a16="http://schemas.microsoft.com/office/drawing/2014/main" id="{CD1A9B7B-DFC3-4D44-9778-C47EDC4AF1EF}"/>
              </a:ext>
            </a:extLst>
          </p:cNvPr>
          <p:cNvGraphicFramePr>
            <a:graphicFrameLocks noGrp="1"/>
          </p:cNvGraphicFramePr>
          <p:nvPr>
            <p:ph idx="1"/>
            <p:extLst>
              <p:ext uri="{D42A27DB-BD31-4B8C-83A1-F6EECF244321}">
                <p14:modId xmlns:p14="http://schemas.microsoft.com/office/powerpoint/2010/main" val="4237319981"/>
              </p:ext>
            </p:extLst>
          </p:nvPr>
        </p:nvGraphicFramePr>
        <p:xfrm>
          <a:off x="3886201" y="152400"/>
          <a:ext cx="4800599" cy="70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92924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9504-CC6C-7095-F5B0-CEBA759735C0}"/>
              </a:ext>
            </a:extLst>
          </p:cNvPr>
          <p:cNvSpPr>
            <a:spLocks noGrp="1"/>
          </p:cNvSpPr>
          <p:nvPr>
            <p:ph type="title"/>
          </p:nvPr>
        </p:nvSpPr>
        <p:spPr/>
        <p:txBody>
          <a:bodyPr/>
          <a:lstStyle/>
          <a:p>
            <a:pPr algn="ctr"/>
            <a:r>
              <a:rPr lang="en-US" sz="4000" b="1" dirty="0"/>
              <a:t>Condominium Collapse Tragedy</a:t>
            </a:r>
            <a:br>
              <a:rPr lang="en-US" sz="4000" dirty="0"/>
            </a:br>
            <a:r>
              <a:rPr lang="en-US" sz="3200" dirty="0"/>
              <a:t>www.caionline.org/condosafety</a:t>
            </a:r>
            <a:endParaRPr lang="en-US" dirty="0"/>
          </a:p>
        </p:txBody>
      </p:sp>
      <p:sp>
        <p:nvSpPr>
          <p:cNvPr id="3" name="Content Placeholder 2">
            <a:extLst>
              <a:ext uri="{FF2B5EF4-FFF2-40B4-BE49-F238E27FC236}">
                <a16:creationId xmlns:a16="http://schemas.microsoft.com/office/drawing/2014/main" id="{92DA553C-A7C4-C48D-CBFF-1C17A164E042}"/>
              </a:ext>
            </a:extLst>
          </p:cNvPr>
          <p:cNvSpPr>
            <a:spLocks noGrp="1"/>
          </p:cNvSpPr>
          <p:nvPr>
            <p:ph idx="1"/>
          </p:nvPr>
        </p:nvSpPr>
        <p:spPr>
          <a:xfrm>
            <a:off x="3886200" y="1437745"/>
            <a:ext cx="5105400" cy="5039255"/>
          </a:xfrm>
        </p:spPr>
        <p:txBody>
          <a:bodyPr>
            <a:normAutofit fontScale="85000" lnSpcReduction="20000"/>
          </a:bodyPr>
          <a:lstStyle/>
          <a:p>
            <a:r>
              <a:rPr lang="en-US" sz="2400" dirty="0">
                <a:latin typeface="Calibri" panose="020F0502020204030204" pitchFamily="34" charset="0"/>
                <a:ea typeface="Calibri" panose="020F0502020204030204" pitchFamily="34" charset="0"/>
                <a:cs typeface="Calibri" panose="020F0502020204030204" pitchFamily="34" charset="0"/>
              </a:rPr>
              <a:t>CAI’s Government &amp; Public Affairs Committee held its first discussion at the end of June.</a:t>
            </a:r>
          </a:p>
          <a:p>
            <a:r>
              <a:rPr lang="en-US" sz="2400" dirty="0">
                <a:latin typeface="Calibri" panose="020F0502020204030204" pitchFamily="34" charset="0"/>
                <a:ea typeface="Calibri" panose="020F0502020204030204" pitchFamily="34" charset="0"/>
                <a:cs typeface="Calibri" panose="020F0502020204030204" pitchFamily="34" charset="0"/>
              </a:rPr>
              <a:t>Three Task Forces with hundreds of people from throughout the U.S. and Canada serving on the task forces</a:t>
            </a:r>
          </a:p>
          <a:p>
            <a:r>
              <a:rPr lang="en-US" sz="2400" dirty="0">
                <a:latin typeface="Calibri" panose="020F0502020204030204" pitchFamily="34" charset="0"/>
                <a:ea typeface="Calibri" panose="020F0502020204030204" pitchFamily="34" charset="0"/>
                <a:cs typeface="Calibri" panose="020F0502020204030204" pitchFamily="34" charset="0"/>
              </a:rPr>
              <a:t>Research of laws and ordinances in the U.S. and internationally (Australia, Ontario, Singapore, and Spain)</a:t>
            </a:r>
          </a:p>
          <a:p>
            <a:r>
              <a:rPr lang="en-US" sz="2400" dirty="0">
                <a:latin typeface="Calibri" panose="020F0502020204030204" pitchFamily="34" charset="0"/>
                <a:ea typeface="Calibri" panose="020F0502020204030204" pitchFamily="34" charset="0"/>
                <a:cs typeface="Calibri" panose="020F0502020204030204" pitchFamily="34" charset="0"/>
              </a:rPr>
              <a:t>Conversations with Condo Safety Coalition; including  NIST, NLC, NSPE, NACO, Building Inspectors, ICC, NAHC, etc.</a:t>
            </a:r>
          </a:p>
          <a:p>
            <a:r>
              <a:rPr lang="en-US" sz="2400" dirty="0">
                <a:latin typeface="Calibri" panose="020F0502020204030204" pitchFamily="34" charset="0"/>
                <a:ea typeface="Calibri" panose="020F0502020204030204" pitchFamily="34" charset="0"/>
                <a:cs typeface="Calibri" panose="020F0502020204030204" pitchFamily="34" charset="0"/>
              </a:rPr>
              <a:t>Vetting through 43,000 members; including six hundred legislative committee members</a:t>
            </a:r>
          </a:p>
          <a:p>
            <a:r>
              <a:rPr lang="en-US" sz="2400" dirty="0">
                <a:latin typeface="Calibri" panose="020F0502020204030204" pitchFamily="34" charset="0"/>
                <a:ea typeface="Calibri" panose="020F0502020204030204" pitchFamily="34" charset="0"/>
                <a:cs typeface="Calibri" panose="020F0502020204030204" pitchFamily="34" charset="0"/>
              </a:rPr>
              <a:t>Final approval by CAI’s Board of Trustees</a:t>
            </a:r>
          </a:p>
          <a:p>
            <a:endParaRPr lang="en-US" dirty="0"/>
          </a:p>
        </p:txBody>
      </p:sp>
      <p:pic>
        <p:nvPicPr>
          <p:cNvPr id="4" name="Picture 3">
            <a:extLst>
              <a:ext uri="{FF2B5EF4-FFF2-40B4-BE49-F238E27FC236}">
                <a16:creationId xmlns:a16="http://schemas.microsoft.com/office/drawing/2014/main" id="{B0A8A4F0-2732-B6F2-676C-0F18FE4FDDD2}"/>
              </a:ext>
            </a:extLst>
          </p:cNvPr>
          <p:cNvPicPr>
            <a:picLocks noChangeAspect="1"/>
          </p:cNvPicPr>
          <p:nvPr/>
        </p:nvPicPr>
        <p:blipFill>
          <a:blip r:embed="rId3"/>
          <a:stretch>
            <a:fillRect/>
          </a:stretch>
        </p:blipFill>
        <p:spPr>
          <a:xfrm>
            <a:off x="572510" y="1437745"/>
            <a:ext cx="3313690" cy="4285130"/>
          </a:xfrm>
          <a:prstGeom prst="rect">
            <a:avLst/>
          </a:prstGeom>
        </p:spPr>
      </p:pic>
    </p:spTree>
    <p:extLst>
      <p:ext uri="{BB962C8B-B14F-4D97-AF65-F5344CB8AC3E}">
        <p14:creationId xmlns:p14="http://schemas.microsoft.com/office/powerpoint/2010/main" val="13199231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7E8F-6150-F186-0A94-A8FB394608DA}"/>
              </a:ext>
            </a:extLst>
          </p:cNvPr>
          <p:cNvSpPr>
            <a:spLocks noGrp="1"/>
          </p:cNvSpPr>
          <p:nvPr>
            <p:ph type="title"/>
          </p:nvPr>
        </p:nvSpPr>
        <p:spPr/>
        <p:txBody>
          <a:bodyPr/>
          <a:lstStyle/>
          <a:p>
            <a:pPr algn="ctr"/>
            <a:r>
              <a:rPr lang="en-US" dirty="0"/>
              <a:t>Reserve Study and Funding Laws and Legislation</a:t>
            </a:r>
          </a:p>
        </p:txBody>
      </p:sp>
      <p:sp>
        <p:nvSpPr>
          <p:cNvPr id="3" name="Content Placeholder 2">
            <a:extLst>
              <a:ext uri="{FF2B5EF4-FFF2-40B4-BE49-F238E27FC236}">
                <a16:creationId xmlns:a16="http://schemas.microsoft.com/office/drawing/2014/main" id="{DEE18857-6BFB-9B5B-D8E3-A17EB1233919}"/>
              </a:ext>
            </a:extLst>
          </p:cNvPr>
          <p:cNvSpPr>
            <a:spLocks noGrp="1"/>
          </p:cNvSpPr>
          <p:nvPr>
            <p:ph idx="1"/>
          </p:nvPr>
        </p:nvSpPr>
        <p:spPr>
          <a:xfrm>
            <a:off x="616943" y="5432612"/>
            <a:ext cx="8298457" cy="1044388"/>
          </a:xfrm>
        </p:spPr>
        <p:txBody>
          <a:bodyPr>
            <a:normAutofit lnSpcReduction="10000"/>
          </a:bodyPr>
          <a:lstStyle/>
          <a:p>
            <a:pPr marL="0" indent="0" algn="ctr">
              <a:buNone/>
            </a:pPr>
            <a:r>
              <a:rPr lang="en-US" b="0" i="0" dirty="0">
                <a:effectLst/>
                <a:latin typeface="Calibri" panose="020F0502020204030204" pitchFamily="34" charset="0"/>
                <a:ea typeface="Calibri" panose="020F0502020204030204" pitchFamily="34" charset="0"/>
                <a:cs typeface="Calibri" panose="020F0502020204030204" pitchFamily="34" charset="0"/>
              </a:rPr>
              <a:t>CAI supports mandated reserve studies and funding for new community developments and periodic reserve studies for communities with major shared components.</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6AE93DD-C7F8-044D-1E3E-A3F8395ADD34}"/>
              </a:ext>
            </a:extLst>
          </p:cNvPr>
          <p:cNvPicPr>
            <a:picLocks noChangeAspect="1"/>
          </p:cNvPicPr>
          <p:nvPr/>
        </p:nvPicPr>
        <p:blipFill>
          <a:blip r:embed="rId3"/>
          <a:stretch>
            <a:fillRect/>
          </a:stretch>
        </p:blipFill>
        <p:spPr>
          <a:xfrm>
            <a:off x="616943" y="1703742"/>
            <a:ext cx="5011393" cy="3505379"/>
          </a:xfrm>
          <a:prstGeom prst="rect">
            <a:avLst/>
          </a:prstGeom>
        </p:spPr>
      </p:pic>
      <p:sp>
        <p:nvSpPr>
          <p:cNvPr id="8" name="TextBox 7">
            <a:extLst>
              <a:ext uri="{FF2B5EF4-FFF2-40B4-BE49-F238E27FC236}">
                <a16:creationId xmlns:a16="http://schemas.microsoft.com/office/drawing/2014/main" id="{C244F227-7F42-48D8-769C-8A3C911BF2E7}"/>
              </a:ext>
            </a:extLst>
          </p:cNvPr>
          <p:cNvSpPr txBox="1"/>
          <p:nvPr/>
        </p:nvSpPr>
        <p:spPr>
          <a:xfrm>
            <a:off x="5791201" y="1905000"/>
            <a:ext cx="3124200" cy="2862322"/>
          </a:xfrm>
          <a:prstGeom prst="rect">
            <a:avLst/>
          </a:prstGeom>
          <a:noFill/>
        </p:spPr>
        <p:txBody>
          <a:bodyPr wrap="square" rtlCol="0">
            <a:spAutoFit/>
          </a:bodyPr>
          <a:lstStyle/>
          <a:p>
            <a:r>
              <a:rPr lang="en-US" b="1" dirty="0">
                <a:solidFill>
                  <a:schemeClr val="bg1"/>
                </a:solidFill>
              </a:rPr>
              <a:t>Reserve Study Condo Laws = 13 states</a:t>
            </a:r>
          </a:p>
          <a:p>
            <a:r>
              <a:rPr lang="en-US" dirty="0">
                <a:solidFill>
                  <a:schemeClr val="bg1"/>
                </a:solidFill>
              </a:rPr>
              <a:t>	↑ 3 since 2021</a:t>
            </a:r>
          </a:p>
          <a:p>
            <a:endParaRPr lang="en-US" dirty="0">
              <a:solidFill>
                <a:schemeClr val="bg1"/>
              </a:solidFill>
            </a:endParaRPr>
          </a:p>
          <a:p>
            <a:r>
              <a:rPr lang="en-US" b="1" dirty="0">
                <a:solidFill>
                  <a:schemeClr val="bg1"/>
                </a:solidFill>
              </a:rPr>
              <a:t>Reserve Funding Condo Laws = 12 states</a:t>
            </a:r>
          </a:p>
          <a:p>
            <a:r>
              <a:rPr lang="en-US" dirty="0">
                <a:solidFill>
                  <a:schemeClr val="bg1"/>
                </a:solidFill>
              </a:rPr>
              <a:t>	↑ 2 since 2021</a:t>
            </a:r>
          </a:p>
          <a:p>
            <a:endParaRPr lang="en-US" b="1" dirty="0">
              <a:solidFill>
                <a:schemeClr val="bg1"/>
              </a:solidFill>
            </a:endParaRPr>
          </a:p>
          <a:p>
            <a:r>
              <a:rPr lang="en-US" b="1" dirty="0">
                <a:solidFill>
                  <a:schemeClr val="bg1"/>
                </a:solidFill>
              </a:rPr>
              <a:t>2024 Legislation = 7 states</a:t>
            </a:r>
          </a:p>
          <a:p>
            <a:endParaRPr lang="en-US" dirty="0">
              <a:solidFill>
                <a:schemeClr val="accent5">
                  <a:lumMod val="25000"/>
                </a:schemeClr>
              </a:solidFill>
            </a:endParaRPr>
          </a:p>
        </p:txBody>
      </p:sp>
    </p:spTree>
    <p:extLst>
      <p:ext uri="{BB962C8B-B14F-4D97-AF65-F5344CB8AC3E}">
        <p14:creationId xmlns:p14="http://schemas.microsoft.com/office/powerpoint/2010/main" val="327044353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F9EE-311B-5233-FFE5-A382EFC7C67E}"/>
              </a:ext>
            </a:extLst>
          </p:cNvPr>
          <p:cNvSpPr>
            <a:spLocks noGrp="1"/>
          </p:cNvSpPr>
          <p:nvPr>
            <p:ph type="title"/>
          </p:nvPr>
        </p:nvSpPr>
        <p:spPr/>
        <p:txBody>
          <a:bodyPr/>
          <a:lstStyle/>
          <a:p>
            <a:pPr algn="ctr"/>
            <a:r>
              <a:rPr lang="en-US" dirty="0"/>
              <a:t>Building Inspections and Structural Integrity Laws and Legislation</a:t>
            </a:r>
          </a:p>
        </p:txBody>
      </p:sp>
      <p:sp>
        <p:nvSpPr>
          <p:cNvPr id="3" name="Content Placeholder 2">
            <a:extLst>
              <a:ext uri="{FF2B5EF4-FFF2-40B4-BE49-F238E27FC236}">
                <a16:creationId xmlns:a16="http://schemas.microsoft.com/office/drawing/2014/main" id="{2DB6E44A-0F0D-BDEE-7BE5-34D1E3CF67E8}"/>
              </a:ext>
            </a:extLst>
          </p:cNvPr>
          <p:cNvSpPr>
            <a:spLocks noGrp="1"/>
          </p:cNvSpPr>
          <p:nvPr>
            <p:ph idx="1"/>
          </p:nvPr>
        </p:nvSpPr>
        <p:spPr>
          <a:xfrm>
            <a:off x="609600" y="5100917"/>
            <a:ext cx="8135935" cy="3514165"/>
          </a:xfrm>
        </p:spPr>
        <p:txBody>
          <a:bodyPr>
            <a:normAutofit/>
          </a:bodyPr>
          <a:lstStyle/>
          <a:p>
            <a:pPr marL="0" indent="0" algn="ctr">
              <a:buNone/>
            </a:pPr>
            <a:r>
              <a:rPr lang="en-US" b="0" i="0" dirty="0">
                <a:effectLst/>
                <a:latin typeface="Calibri" panose="020F0502020204030204" pitchFamily="34" charset="0"/>
                <a:ea typeface="Calibri" panose="020F0502020204030204" pitchFamily="34" charset="0"/>
                <a:cs typeface="Calibri" panose="020F0502020204030204" pitchFamily="34" charset="0"/>
              </a:rPr>
              <a:t>CAI supports state law that provides for mandatory building inspections and ongoing reviews of the major structural elements, owned, or maintained by the community association.</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1E5427D-FD37-0E3E-F35A-3D4516595EC2}"/>
              </a:ext>
            </a:extLst>
          </p:cNvPr>
          <p:cNvPicPr>
            <a:picLocks noChangeAspect="1"/>
          </p:cNvPicPr>
          <p:nvPr/>
        </p:nvPicPr>
        <p:blipFill>
          <a:blip r:embed="rId3"/>
          <a:stretch>
            <a:fillRect/>
          </a:stretch>
        </p:blipFill>
        <p:spPr>
          <a:xfrm>
            <a:off x="381000" y="1516099"/>
            <a:ext cx="4810161" cy="3475021"/>
          </a:xfrm>
          <a:prstGeom prst="rect">
            <a:avLst/>
          </a:prstGeom>
        </p:spPr>
      </p:pic>
      <p:sp>
        <p:nvSpPr>
          <p:cNvPr id="7" name="TextBox 6">
            <a:extLst>
              <a:ext uri="{FF2B5EF4-FFF2-40B4-BE49-F238E27FC236}">
                <a16:creationId xmlns:a16="http://schemas.microsoft.com/office/drawing/2014/main" id="{DA07800B-E398-3D9C-927E-FADCCAA416CF}"/>
              </a:ext>
            </a:extLst>
          </p:cNvPr>
          <p:cNvSpPr txBox="1"/>
          <p:nvPr/>
        </p:nvSpPr>
        <p:spPr>
          <a:xfrm>
            <a:off x="5334000" y="1600200"/>
            <a:ext cx="3886200" cy="3416320"/>
          </a:xfrm>
          <a:prstGeom prst="rect">
            <a:avLst/>
          </a:prstGeom>
          <a:noFill/>
        </p:spPr>
        <p:txBody>
          <a:bodyPr wrap="square" rtlCol="0">
            <a:spAutoFit/>
          </a:bodyPr>
          <a:lstStyle/>
          <a:p>
            <a:r>
              <a:rPr lang="en-US" sz="2400" dirty="0">
                <a:solidFill>
                  <a:schemeClr val="bg1"/>
                </a:solidFill>
              </a:rPr>
              <a:t>Façade State Law = CA (balcony)</a:t>
            </a:r>
          </a:p>
          <a:p>
            <a:endParaRPr lang="en-US" sz="2400" dirty="0">
              <a:solidFill>
                <a:schemeClr val="bg1"/>
              </a:solidFill>
            </a:endParaRPr>
          </a:p>
          <a:p>
            <a:r>
              <a:rPr lang="en-US" sz="2400" dirty="0">
                <a:solidFill>
                  <a:schemeClr val="bg1"/>
                </a:solidFill>
              </a:rPr>
              <a:t>Building Inspection State Law = CA, FL, NJ</a:t>
            </a:r>
          </a:p>
          <a:p>
            <a:r>
              <a:rPr lang="en-US" sz="2400" dirty="0">
                <a:solidFill>
                  <a:schemeClr val="bg1"/>
                </a:solidFill>
              </a:rPr>
              <a:t>	↑ 2 states since 2021</a:t>
            </a:r>
          </a:p>
          <a:p>
            <a:endParaRPr lang="en-US" sz="2400" dirty="0">
              <a:solidFill>
                <a:schemeClr val="bg1"/>
              </a:solidFill>
            </a:endParaRPr>
          </a:p>
          <a:p>
            <a:r>
              <a:rPr lang="en-US" sz="2400" dirty="0">
                <a:solidFill>
                  <a:schemeClr val="bg1"/>
                </a:solidFill>
              </a:rPr>
              <a:t>Legislation = 6 states</a:t>
            </a:r>
          </a:p>
        </p:txBody>
      </p:sp>
    </p:spTree>
    <p:extLst>
      <p:ext uri="{BB962C8B-B14F-4D97-AF65-F5344CB8AC3E}">
        <p14:creationId xmlns:p14="http://schemas.microsoft.com/office/powerpoint/2010/main" val="282406085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2600-05F7-E91B-734F-2BC74C4A72D3}"/>
              </a:ext>
            </a:extLst>
          </p:cNvPr>
          <p:cNvSpPr>
            <a:spLocks noGrp="1"/>
          </p:cNvSpPr>
          <p:nvPr>
            <p:ph type="title"/>
          </p:nvPr>
        </p:nvSpPr>
        <p:spPr>
          <a:xfrm>
            <a:off x="780256" y="15240"/>
            <a:ext cx="7583487" cy="1044388"/>
          </a:xfrm>
        </p:spPr>
        <p:txBody>
          <a:bodyPr/>
          <a:lstStyle/>
          <a:p>
            <a:pPr algn="ctr"/>
            <a:r>
              <a:rPr lang="en-US" dirty="0"/>
              <a:t>Solar Device Laws and Legislation</a:t>
            </a:r>
          </a:p>
        </p:txBody>
      </p:sp>
      <p:sp>
        <p:nvSpPr>
          <p:cNvPr id="3" name="Content Placeholder 2">
            <a:extLst>
              <a:ext uri="{FF2B5EF4-FFF2-40B4-BE49-F238E27FC236}">
                <a16:creationId xmlns:a16="http://schemas.microsoft.com/office/drawing/2014/main" id="{4CF8ED7D-2C01-FD67-6023-A7942A3AA16B}"/>
              </a:ext>
            </a:extLst>
          </p:cNvPr>
          <p:cNvSpPr>
            <a:spLocks noGrp="1"/>
          </p:cNvSpPr>
          <p:nvPr>
            <p:ph idx="1"/>
          </p:nvPr>
        </p:nvSpPr>
        <p:spPr>
          <a:xfrm>
            <a:off x="5561960" y="1059628"/>
            <a:ext cx="3505840" cy="5569772"/>
          </a:xfrm>
        </p:spPr>
        <p:txBody>
          <a:bodyPr>
            <a:normAutofit fontScale="92500" lnSpcReduction="20000"/>
          </a:bodyPr>
          <a:lstStyle/>
          <a:p>
            <a:pPr marL="0" indent="0" algn="l">
              <a:buNone/>
            </a:pPr>
            <a:r>
              <a:rPr lang="en-US" b="0" i="0" dirty="0">
                <a:effectLst/>
                <a:latin typeface="Calibri" panose="020F0502020204030204" pitchFamily="34" charset="0"/>
                <a:ea typeface="Calibri" panose="020F0502020204030204" pitchFamily="34" charset="0"/>
                <a:cs typeface="Calibri" panose="020F0502020204030204" pitchFamily="34" charset="0"/>
              </a:rPr>
              <a:t>​​​​​​​​​​​CAI supports environmental and energy efficiency policies that recognize and respect the governance and contractual obligations of community association residents as the best mechanism to enact sustainable environmental policies.</a:t>
            </a:r>
            <a:br>
              <a:rPr lang="en-US" b="0" i="0" dirty="0">
                <a:effectLst/>
                <a:latin typeface="Calibri" panose="020F0502020204030204" pitchFamily="34" charset="0"/>
                <a:ea typeface="Calibri" panose="020F0502020204030204" pitchFamily="34" charset="0"/>
                <a:cs typeface="Calibri" panose="020F0502020204030204" pitchFamily="34" charset="0"/>
              </a:rPr>
            </a:br>
            <a:endParaRPr lang="en-US" b="0" i="0" dirty="0">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effectLst/>
                <a:latin typeface="Calibri" panose="020F0502020204030204" pitchFamily="34" charset="0"/>
                <a:ea typeface="Calibri" panose="020F0502020204030204" pitchFamily="34" charset="0"/>
                <a:cs typeface="Calibri" panose="020F0502020204030204" pitchFamily="34" charset="0"/>
              </a:rPr>
              <a:t>CAI supports efforts by state legislatures to empower community associations to build consensus-based solutions regarding environmental initiatives, and opposes government and interest group efforts to override community policy or deed restrictions on single interest issues.​</a:t>
            </a:r>
          </a:p>
        </p:txBody>
      </p:sp>
      <p:sp>
        <p:nvSpPr>
          <p:cNvPr id="6" name="TextBox 5">
            <a:extLst>
              <a:ext uri="{FF2B5EF4-FFF2-40B4-BE49-F238E27FC236}">
                <a16:creationId xmlns:a16="http://schemas.microsoft.com/office/drawing/2014/main" id="{077DD299-408D-4859-CB76-C2995D8D8B76}"/>
              </a:ext>
            </a:extLst>
          </p:cNvPr>
          <p:cNvSpPr txBox="1"/>
          <p:nvPr/>
        </p:nvSpPr>
        <p:spPr>
          <a:xfrm>
            <a:off x="2514600" y="5798372"/>
            <a:ext cx="3352800" cy="646331"/>
          </a:xfrm>
          <a:prstGeom prst="rect">
            <a:avLst/>
          </a:prstGeom>
          <a:noFill/>
        </p:spPr>
        <p:txBody>
          <a:bodyPr wrap="square" rtlCol="0">
            <a:spAutoFit/>
          </a:bodyPr>
          <a:lstStyle/>
          <a:p>
            <a:r>
              <a:rPr lang="en-US" dirty="0">
                <a:solidFill>
                  <a:schemeClr val="bg1"/>
                </a:solidFill>
              </a:rPr>
              <a:t>Laws = 28 states</a:t>
            </a:r>
          </a:p>
          <a:p>
            <a:r>
              <a:rPr lang="en-US" dirty="0">
                <a:solidFill>
                  <a:schemeClr val="bg1"/>
                </a:solidFill>
              </a:rPr>
              <a:t>2024 Legislation = 22 states</a:t>
            </a:r>
          </a:p>
        </p:txBody>
      </p:sp>
      <p:pic>
        <p:nvPicPr>
          <p:cNvPr id="7" name="Picture 6" descr="A map of the united states&#10;&#10;Description automatically generated">
            <a:extLst>
              <a:ext uri="{FF2B5EF4-FFF2-40B4-BE49-F238E27FC236}">
                <a16:creationId xmlns:a16="http://schemas.microsoft.com/office/drawing/2014/main" id="{68C65919-69C4-FBF3-3598-3EEFCEF26C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079948"/>
            <a:ext cx="4953000" cy="4598366"/>
          </a:xfrm>
          <a:prstGeom prst="rect">
            <a:avLst/>
          </a:prstGeom>
        </p:spPr>
      </p:pic>
    </p:spTree>
    <p:extLst>
      <p:ext uri="{BB962C8B-B14F-4D97-AF65-F5344CB8AC3E}">
        <p14:creationId xmlns:p14="http://schemas.microsoft.com/office/powerpoint/2010/main" val="428819065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D28C-3577-1401-2356-55677B0FB6BB}"/>
              </a:ext>
            </a:extLst>
          </p:cNvPr>
          <p:cNvSpPr>
            <a:spLocks noGrp="1"/>
          </p:cNvSpPr>
          <p:nvPr>
            <p:ph type="title"/>
          </p:nvPr>
        </p:nvSpPr>
        <p:spPr>
          <a:xfrm>
            <a:off x="685800" y="152400"/>
            <a:ext cx="8458200" cy="685800"/>
          </a:xfrm>
        </p:spPr>
        <p:txBody>
          <a:bodyPr/>
          <a:lstStyle/>
          <a:p>
            <a:r>
              <a:rPr lang="en-US" sz="2800" dirty="0"/>
              <a:t>Fining Authority and Foreclosure Ability Legislation</a:t>
            </a:r>
          </a:p>
        </p:txBody>
      </p:sp>
      <p:pic>
        <p:nvPicPr>
          <p:cNvPr id="5" name="Content Placeholder 4" descr="A map of the united states&#10;&#10;Description automatically generated">
            <a:extLst>
              <a:ext uri="{FF2B5EF4-FFF2-40B4-BE49-F238E27FC236}">
                <a16:creationId xmlns:a16="http://schemas.microsoft.com/office/drawing/2014/main" id="{79888546-83D4-0F9C-A81A-D14917026305}"/>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42900" y="1140546"/>
            <a:ext cx="5652229" cy="4650654"/>
          </a:xfrm>
        </p:spPr>
      </p:pic>
      <p:sp>
        <p:nvSpPr>
          <p:cNvPr id="6" name="TextBox 5">
            <a:extLst>
              <a:ext uri="{FF2B5EF4-FFF2-40B4-BE49-F238E27FC236}">
                <a16:creationId xmlns:a16="http://schemas.microsoft.com/office/drawing/2014/main" id="{4BC30392-5633-8757-9D94-A79922BE77DA}"/>
              </a:ext>
            </a:extLst>
          </p:cNvPr>
          <p:cNvSpPr txBox="1"/>
          <p:nvPr/>
        </p:nvSpPr>
        <p:spPr>
          <a:xfrm>
            <a:off x="6019800" y="1219200"/>
            <a:ext cx="2895600" cy="4801314"/>
          </a:xfrm>
          <a:prstGeom prst="rect">
            <a:avLst/>
          </a:prstGeom>
          <a:noFill/>
        </p:spPr>
        <p:txBody>
          <a:bodyPr wrap="square" rtlCol="0">
            <a:spAutoFit/>
          </a:bodyPr>
          <a:lstStyle/>
          <a:p>
            <a:r>
              <a:rPr lang="en-US" dirty="0">
                <a:solidFill>
                  <a:schemeClr val="bg1"/>
                </a:solidFill>
              </a:rPr>
              <a:t>CAI endorses legislation that provides a fair and equitable foreclosure process that protects homeowners, property values, and the financial health of community associations by ensuring foreclosures by community associations are completed in a timely and reasonable manner.</a:t>
            </a:r>
          </a:p>
          <a:p>
            <a:endParaRPr lang="en-US" dirty="0">
              <a:solidFill>
                <a:schemeClr val="bg1"/>
              </a:solidFill>
            </a:endParaRPr>
          </a:p>
          <a:p>
            <a:r>
              <a:rPr lang="en-US" dirty="0">
                <a:solidFill>
                  <a:schemeClr val="bg1"/>
                </a:solidFill>
              </a:rPr>
              <a:t>7 States introduced legislation in 2024 limiting an association’s ability to foreclose. </a:t>
            </a:r>
          </a:p>
        </p:txBody>
      </p:sp>
    </p:spTree>
    <p:extLst>
      <p:ext uri="{BB962C8B-B14F-4D97-AF65-F5344CB8AC3E}">
        <p14:creationId xmlns:p14="http://schemas.microsoft.com/office/powerpoint/2010/main" val="5107404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CA2D-D01A-8458-72B8-0B791DBB9361}"/>
              </a:ext>
            </a:extLst>
          </p:cNvPr>
          <p:cNvSpPr>
            <a:spLocks noGrp="1"/>
          </p:cNvSpPr>
          <p:nvPr>
            <p:ph type="ctrTitle"/>
          </p:nvPr>
        </p:nvSpPr>
        <p:spPr>
          <a:xfrm>
            <a:off x="1600201" y="2492377"/>
            <a:ext cx="6762749" cy="1470025"/>
          </a:xfrm>
        </p:spPr>
        <p:txBody>
          <a:bodyPr anchor="b">
            <a:normAutofit/>
          </a:bodyPr>
          <a:lstStyle/>
          <a:p>
            <a:r>
              <a:rPr lang="en-US" dirty="0"/>
              <a:t>Federal 2024 Legislative and Policy Update</a:t>
            </a:r>
            <a:endParaRPr lang="en-US"/>
          </a:p>
        </p:txBody>
      </p:sp>
      <p:sp>
        <p:nvSpPr>
          <p:cNvPr id="7" name="Subtitle 2">
            <a:extLst>
              <a:ext uri="{FF2B5EF4-FFF2-40B4-BE49-F238E27FC236}">
                <a16:creationId xmlns:a16="http://schemas.microsoft.com/office/drawing/2014/main" id="{11739E84-2341-9F0D-A7D2-563A9B23832F}"/>
              </a:ext>
            </a:extLst>
          </p:cNvPr>
          <p:cNvSpPr>
            <a:spLocks noGrp="1"/>
          </p:cNvSpPr>
          <p:nvPr>
            <p:ph type="subTitle" idx="1"/>
          </p:nvPr>
        </p:nvSpPr>
        <p:spPr>
          <a:xfrm>
            <a:off x="1600202" y="3966882"/>
            <a:ext cx="6762749" cy="1752600"/>
          </a:xfrm>
        </p:spPr>
        <p:txBody>
          <a:bodyPr/>
          <a:lstStyle/>
          <a:p>
            <a:endParaRPr lang="en-US"/>
          </a:p>
        </p:txBody>
      </p:sp>
    </p:spTree>
    <p:extLst>
      <p:ext uri="{BB962C8B-B14F-4D97-AF65-F5344CB8AC3E}">
        <p14:creationId xmlns:p14="http://schemas.microsoft.com/office/powerpoint/2010/main" val="426614760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A898-0ADB-D17A-C146-E3B0C0AEB72D}"/>
              </a:ext>
            </a:extLst>
          </p:cNvPr>
          <p:cNvSpPr>
            <a:spLocks noGrp="1"/>
          </p:cNvSpPr>
          <p:nvPr>
            <p:ph type="title"/>
          </p:nvPr>
        </p:nvSpPr>
        <p:spPr/>
        <p:txBody>
          <a:bodyPr/>
          <a:lstStyle/>
          <a:p>
            <a:pPr algn="ctr"/>
            <a:r>
              <a:rPr lang="en-US" dirty="0"/>
              <a:t>Electric Vehicle Charging Station Laws and Legislation</a:t>
            </a:r>
          </a:p>
        </p:txBody>
      </p:sp>
      <p:sp>
        <p:nvSpPr>
          <p:cNvPr id="6" name="TextBox 5">
            <a:extLst>
              <a:ext uri="{FF2B5EF4-FFF2-40B4-BE49-F238E27FC236}">
                <a16:creationId xmlns:a16="http://schemas.microsoft.com/office/drawing/2014/main" id="{9D562BFE-14A9-9C28-DF42-AD4EE7ECA876}"/>
              </a:ext>
            </a:extLst>
          </p:cNvPr>
          <p:cNvSpPr txBox="1"/>
          <p:nvPr/>
        </p:nvSpPr>
        <p:spPr>
          <a:xfrm>
            <a:off x="6248400" y="1280158"/>
            <a:ext cx="2743200" cy="5324535"/>
          </a:xfrm>
          <a:prstGeom prst="rect">
            <a:avLst/>
          </a:prstGeom>
          <a:noFill/>
        </p:spPr>
        <p:txBody>
          <a:bodyPr wrap="square" rtlCol="0">
            <a:spAutoFit/>
          </a:bodyPr>
          <a:lstStyle/>
          <a:p>
            <a:r>
              <a:rPr lang="en-US"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Communities should determine the most efficient, fair, and effective method to provide electric vehicle charging stations. </a:t>
            </a:r>
          </a:p>
          <a:p>
            <a:endParaRPr lang="en-US" sz="2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r>
              <a:rPr lang="en-US" sz="2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Legislation or policy must respect the financial capability of associations to provide for the stations and allow associations to equitably allocate the cost of the charging stations to those who benefit.</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59BEAE2-39AB-3E26-E069-FEF4E3C30141}"/>
              </a:ext>
            </a:extLst>
          </p:cNvPr>
          <p:cNvSpPr txBox="1"/>
          <p:nvPr/>
        </p:nvSpPr>
        <p:spPr>
          <a:xfrm>
            <a:off x="1219200" y="5699303"/>
            <a:ext cx="5029200" cy="646331"/>
          </a:xfrm>
          <a:prstGeom prst="rect">
            <a:avLst/>
          </a:prstGeom>
          <a:noFill/>
        </p:spPr>
        <p:txBody>
          <a:bodyPr wrap="square" rtlCol="0">
            <a:spAutoFit/>
          </a:bodyPr>
          <a:lstStyle/>
          <a:p>
            <a:pPr marL="285750" indent="-285750">
              <a:buFontTx/>
              <a:buChar char="-"/>
            </a:pPr>
            <a:r>
              <a:rPr lang="en-US" dirty="0">
                <a:solidFill>
                  <a:schemeClr val="bg1"/>
                </a:solidFill>
              </a:rPr>
              <a:t>Laws = 9 states (7 reviewing updates)</a:t>
            </a:r>
          </a:p>
          <a:p>
            <a:pPr marL="285750" indent="-285750">
              <a:buFontTx/>
              <a:buChar char="-"/>
            </a:pPr>
            <a:r>
              <a:rPr lang="en-US" dirty="0">
                <a:solidFill>
                  <a:schemeClr val="bg1"/>
                </a:solidFill>
              </a:rPr>
              <a:t>Legislation = 18 states</a:t>
            </a:r>
          </a:p>
        </p:txBody>
      </p:sp>
      <p:pic>
        <p:nvPicPr>
          <p:cNvPr id="9" name="Picture 8" descr="A map of the united states&#10;&#10;Description automatically generated">
            <a:extLst>
              <a:ext uri="{FF2B5EF4-FFF2-40B4-BE49-F238E27FC236}">
                <a16:creationId xmlns:a16="http://schemas.microsoft.com/office/drawing/2014/main" id="{F09E729A-7413-2860-355F-1CA6EB2469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1425388"/>
            <a:ext cx="5549523" cy="4191000"/>
          </a:xfrm>
          <a:prstGeom prst="rect">
            <a:avLst/>
          </a:prstGeom>
        </p:spPr>
      </p:pic>
    </p:spTree>
    <p:extLst>
      <p:ext uri="{BB962C8B-B14F-4D97-AF65-F5344CB8AC3E}">
        <p14:creationId xmlns:p14="http://schemas.microsoft.com/office/powerpoint/2010/main" val="107048418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F3D7-F7C7-A86C-958A-6AC07D3636B2}"/>
              </a:ext>
            </a:extLst>
          </p:cNvPr>
          <p:cNvSpPr>
            <a:spLocks noGrp="1"/>
          </p:cNvSpPr>
          <p:nvPr>
            <p:ph type="ctrTitle"/>
          </p:nvPr>
        </p:nvSpPr>
        <p:spPr/>
        <p:txBody>
          <a:bodyPr/>
          <a:lstStyle/>
          <a:p>
            <a:r>
              <a:rPr lang="en-US" dirty="0"/>
              <a:t>CAI National Advocacy Resources for Success and Engagement</a:t>
            </a:r>
          </a:p>
        </p:txBody>
      </p:sp>
    </p:spTree>
    <p:extLst>
      <p:ext uri="{BB962C8B-B14F-4D97-AF65-F5344CB8AC3E}">
        <p14:creationId xmlns:p14="http://schemas.microsoft.com/office/powerpoint/2010/main" val="4202510307"/>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D7A6-097B-50FD-22BB-E2C1AE121A36}"/>
              </a:ext>
            </a:extLst>
          </p:cNvPr>
          <p:cNvSpPr>
            <a:spLocks noGrp="1"/>
          </p:cNvSpPr>
          <p:nvPr>
            <p:ph type="title"/>
          </p:nvPr>
        </p:nvSpPr>
        <p:spPr>
          <a:xfrm>
            <a:off x="779463" y="242470"/>
            <a:ext cx="7583487" cy="838200"/>
          </a:xfrm>
        </p:spPr>
        <p:txBody>
          <a:bodyPr/>
          <a:lstStyle/>
          <a:p>
            <a:pPr algn="ctr"/>
            <a:r>
              <a:rPr lang="en-US" sz="3200" dirty="0"/>
              <a:t>CAI Legislative Tracking and Policy Map</a:t>
            </a:r>
          </a:p>
        </p:txBody>
      </p:sp>
      <p:sp>
        <p:nvSpPr>
          <p:cNvPr id="3" name="Content Placeholder 2">
            <a:extLst>
              <a:ext uri="{FF2B5EF4-FFF2-40B4-BE49-F238E27FC236}">
                <a16:creationId xmlns:a16="http://schemas.microsoft.com/office/drawing/2014/main" id="{FF0939B7-5BBC-A8D9-22EF-3B4FE96BA009}"/>
              </a:ext>
            </a:extLst>
          </p:cNvPr>
          <p:cNvSpPr>
            <a:spLocks noGrp="1"/>
          </p:cNvSpPr>
          <p:nvPr>
            <p:ph idx="1"/>
          </p:nvPr>
        </p:nvSpPr>
        <p:spPr>
          <a:xfrm>
            <a:off x="779462" y="5595644"/>
            <a:ext cx="7583487" cy="652755"/>
          </a:xfrm>
        </p:spPr>
        <p:txBody>
          <a:bodyPr>
            <a:normAutofit/>
          </a:bodyPr>
          <a:lstStyle/>
          <a:p>
            <a:pPr marL="0" indent="0" algn="ctr">
              <a:buNone/>
            </a:pPr>
            <a:r>
              <a:rPr lang="en-US" sz="2800" dirty="0"/>
              <a:t>www.caionline.org/legislativetracking</a:t>
            </a:r>
          </a:p>
        </p:txBody>
      </p:sp>
      <p:pic>
        <p:nvPicPr>
          <p:cNvPr id="4" name="Picture 3">
            <a:extLst>
              <a:ext uri="{FF2B5EF4-FFF2-40B4-BE49-F238E27FC236}">
                <a16:creationId xmlns:a16="http://schemas.microsoft.com/office/drawing/2014/main" id="{0EE00E76-5638-228E-F5E4-AA46B0CE1871}"/>
              </a:ext>
            </a:extLst>
          </p:cNvPr>
          <p:cNvPicPr>
            <a:picLocks noChangeAspect="1"/>
          </p:cNvPicPr>
          <p:nvPr/>
        </p:nvPicPr>
        <p:blipFill>
          <a:blip r:embed="rId2"/>
          <a:stretch>
            <a:fillRect/>
          </a:stretch>
        </p:blipFill>
        <p:spPr>
          <a:xfrm>
            <a:off x="1535153" y="1100990"/>
            <a:ext cx="6072106" cy="4314140"/>
          </a:xfrm>
          <a:prstGeom prst="rect">
            <a:avLst/>
          </a:prstGeom>
        </p:spPr>
      </p:pic>
    </p:spTree>
    <p:extLst>
      <p:ext uri="{BB962C8B-B14F-4D97-AF65-F5344CB8AC3E}">
        <p14:creationId xmlns:p14="http://schemas.microsoft.com/office/powerpoint/2010/main" val="2996894196"/>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B500-3E94-AD8D-6F48-F17252B29B4B}"/>
              </a:ext>
            </a:extLst>
          </p:cNvPr>
          <p:cNvSpPr>
            <a:spLocks noGrp="1"/>
          </p:cNvSpPr>
          <p:nvPr>
            <p:ph type="title"/>
          </p:nvPr>
        </p:nvSpPr>
        <p:spPr/>
        <p:txBody>
          <a:bodyPr/>
          <a:lstStyle/>
          <a:p>
            <a:pPr algn="ctr"/>
            <a:r>
              <a:rPr lang="en-US" sz="3600" dirty="0"/>
              <a:t>Take Action Email and Text Campaigns</a:t>
            </a:r>
          </a:p>
        </p:txBody>
      </p:sp>
      <p:pic>
        <p:nvPicPr>
          <p:cNvPr id="4" name="Picture 3">
            <a:extLst>
              <a:ext uri="{FF2B5EF4-FFF2-40B4-BE49-F238E27FC236}">
                <a16:creationId xmlns:a16="http://schemas.microsoft.com/office/drawing/2014/main" id="{6FBC98E6-D0AA-380B-8E3E-7B39F84AF809}"/>
              </a:ext>
            </a:extLst>
          </p:cNvPr>
          <p:cNvPicPr>
            <a:picLocks noChangeAspect="1"/>
          </p:cNvPicPr>
          <p:nvPr/>
        </p:nvPicPr>
        <p:blipFill>
          <a:blip r:embed="rId2"/>
          <a:stretch>
            <a:fillRect/>
          </a:stretch>
        </p:blipFill>
        <p:spPr>
          <a:xfrm>
            <a:off x="779464" y="1842342"/>
            <a:ext cx="4849378" cy="2236504"/>
          </a:xfrm>
          <a:prstGeom prst="rect">
            <a:avLst/>
          </a:prstGeom>
        </p:spPr>
      </p:pic>
      <p:pic>
        <p:nvPicPr>
          <p:cNvPr id="5" name="Picture 4">
            <a:extLst>
              <a:ext uri="{FF2B5EF4-FFF2-40B4-BE49-F238E27FC236}">
                <a16:creationId xmlns:a16="http://schemas.microsoft.com/office/drawing/2014/main" id="{30043921-CAE5-E9E0-49FA-E9114658C991}"/>
              </a:ext>
            </a:extLst>
          </p:cNvPr>
          <p:cNvPicPr>
            <a:picLocks noChangeAspect="1"/>
          </p:cNvPicPr>
          <p:nvPr/>
        </p:nvPicPr>
        <p:blipFill>
          <a:blip r:embed="rId3"/>
          <a:stretch>
            <a:fillRect/>
          </a:stretch>
        </p:blipFill>
        <p:spPr>
          <a:xfrm>
            <a:off x="538480" y="4048366"/>
            <a:ext cx="5206565" cy="1228016"/>
          </a:xfrm>
          <a:prstGeom prst="rect">
            <a:avLst/>
          </a:prstGeom>
        </p:spPr>
      </p:pic>
      <p:pic>
        <p:nvPicPr>
          <p:cNvPr id="6" name="Picture 5">
            <a:extLst>
              <a:ext uri="{FF2B5EF4-FFF2-40B4-BE49-F238E27FC236}">
                <a16:creationId xmlns:a16="http://schemas.microsoft.com/office/drawing/2014/main" id="{38BDE559-848C-D75E-154A-AB83BE5E8FFF}"/>
              </a:ext>
            </a:extLst>
          </p:cNvPr>
          <p:cNvPicPr>
            <a:picLocks noChangeAspect="1"/>
          </p:cNvPicPr>
          <p:nvPr/>
        </p:nvPicPr>
        <p:blipFill>
          <a:blip r:embed="rId4"/>
          <a:stretch>
            <a:fillRect/>
          </a:stretch>
        </p:blipFill>
        <p:spPr>
          <a:xfrm>
            <a:off x="5856512" y="1752600"/>
            <a:ext cx="2754088" cy="4404265"/>
          </a:xfrm>
          <a:prstGeom prst="rect">
            <a:avLst/>
          </a:prstGeom>
        </p:spPr>
      </p:pic>
      <p:sp>
        <p:nvSpPr>
          <p:cNvPr id="3" name="TextBox 2">
            <a:extLst>
              <a:ext uri="{FF2B5EF4-FFF2-40B4-BE49-F238E27FC236}">
                <a16:creationId xmlns:a16="http://schemas.microsoft.com/office/drawing/2014/main" id="{29093A8A-C05E-9711-55E0-8FBB6AF8895F}"/>
              </a:ext>
            </a:extLst>
          </p:cNvPr>
          <p:cNvSpPr txBox="1"/>
          <p:nvPr/>
        </p:nvSpPr>
        <p:spPr>
          <a:xfrm>
            <a:off x="779463" y="5486399"/>
            <a:ext cx="4965581" cy="461665"/>
          </a:xfrm>
          <a:prstGeom prst="rect">
            <a:avLst/>
          </a:prstGeom>
          <a:noFill/>
        </p:spPr>
        <p:txBody>
          <a:bodyPr wrap="square" rtlCol="0">
            <a:spAutoFit/>
          </a:bodyPr>
          <a:lstStyle/>
          <a:p>
            <a:pPr algn="ctr"/>
            <a:r>
              <a:rPr lang="en-US" sz="2400" dirty="0">
                <a:solidFill>
                  <a:schemeClr val="bg1"/>
                </a:solidFill>
              </a:rPr>
              <a:t>www.caionline.org/takeaction</a:t>
            </a:r>
          </a:p>
        </p:txBody>
      </p:sp>
    </p:spTree>
    <p:extLst>
      <p:ext uri="{BB962C8B-B14F-4D97-AF65-F5344CB8AC3E}">
        <p14:creationId xmlns:p14="http://schemas.microsoft.com/office/powerpoint/2010/main" val="2965953591"/>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063E-8409-7E6E-5C74-5B687BDC3AC8}"/>
              </a:ext>
            </a:extLst>
          </p:cNvPr>
          <p:cNvSpPr>
            <a:spLocks noGrp="1"/>
          </p:cNvSpPr>
          <p:nvPr>
            <p:ph type="title"/>
          </p:nvPr>
        </p:nvSpPr>
        <p:spPr>
          <a:xfrm>
            <a:off x="779464" y="381000"/>
            <a:ext cx="7583487" cy="1044388"/>
          </a:xfrm>
        </p:spPr>
        <p:txBody>
          <a:bodyPr anchor="b">
            <a:normAutofit/>
          </a:bodyPr>
          <a:lstStyle/>
          <a:p>
            <a:pPr>
              <a:lnSpc>
                <a:spcPct val="90000"/>
              </a:lnSpc>
            </a:pPr>
            <a:r>
              <a:rPr lang="en-US" sz="3200" dirty="0"/>
              <a:t>Get Out The Vote – Share Voter Resources in Your Community this Election Year!</a:t>
            </a:r>
          </a:p>
        </p:txBody>
      </p:sp>
      <p:pic>
        <p:nvPicPr>
          <p:cNvPr id="5" name="Picture 4">
            <a:extLst>
              <a:ext uri="{FF2B5EF4-FFF2-40B4-BE49-F238E27FC236}">
                <a16:creationId xmlns:a16="http://schemas.microsoft.com/office/drawing/2014/main" id="{7F31A346-EF95-C609-7020-894E6B9A49F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1571208"/>
            <a:ext cx="3657600" cy="4734757"/>
          </a:xfrm>
          <a:prstGeom prst="rect">
            <a:avLst/>
          </a:prstGeom>
          <a:noFill/>
        </p:spPr>
      </p:pic>
      <p:pic>
        <p:nvPicPr>
          <p:cNvPr id="6" name="Content Placeholder 5">
            <a:extLst>
              <a:ext uri="{FF2B5EF4-FFF2-40B4-BE49-F238E27FC236}">
                <a16:creationId xmlns:a16="http://schemas.microsoft.com/office/drawing/2014/main" id="{3D6AE2FC-031B-E739-46F3-291F29605398}"/>
              </a:ext>
            </a:extLst>
          </p:cNvPr>
          <p:cNvPicPr>
            <a:picLocks noGrp="1" noChangeAspect="1"/>
          </p:cNvPicPr>
          <p:nvPr>
            <p:ph sz="half" idx="2"/>
          </p:nvPr>
        </p:nvPicPr>
        <p:blipFill>
          <a:blip r:embed="rId3"/>
          <a:stretch>
            <a:fillRect/>
          </a:stretch>
        </p:blipFill>
        <p:spPr>
          <a:xfrm>
            <a:off x="4705351" y="2363359"/>
            <a:ext cx="3657600" cy="3657600"/>
          </a:xfrm>
          <a:prstGeom prst="rect">
            <a:avLst/>
          </a:prstGeom>
        </p:spPr>
      </p:pic>
      <p:sp>
        <p:nvSpPr>
          <p:cNvPr id="7" name="TextBox 6">
            <a:extLst>
              <a:ext uri="{FF2B5EF4-FFF2-40B4-BE49-F238E27FC236}">
                <a16:creationId xmlns:a16="http://schemas.microsoft.com/office/drawing/2014/main" id="{ECB34AD2-57DC-22BF-0B2C-11E8B311D314}"/>
              </a:ext>
            </a:extLst>
          </p:cNvPr>
          <p:cNvSpPr txBox="1"/>
          <p:nvPr/>
        </p:nvSpPr>
        <p:spPr>
          <a:xfrm>
            <a:off x="4476751" y="1828800"/>
            <a:ext cx="4114800" cy="369332"/>
          </a:xfrm>
          <a:prstGeom prst="rect">
            <a:avLst/>
          </a:prstGeom>
          <a:noFill/>
        </p:spPr>
        <p:txBody>
          <a:bodyPr wrap="square" rtlCol="0">
            <a:spAutoFit/>
          </a:bodyPr>
          <a:lstStyle/>
          <a:p>
            <a:r>
              <a:rPr lang="en-US" dirty="0">
                <a:solidFill>
                  <a:schemeClr val="bg1"/>
                </a:solidFill>
              </a:rPr>
              <a:t>Download CAI’s Voter Resources Here:</a:t>
            </a:r>
          </a:p>
        </p:txBody>
      </p:sp>
    </p:spTree>
    <p:extLst>
      <p:ext uri="{BB962C8B-B14F-4D97-AF65-F5344CB8AC3E}">
        <p14:creationId xmlns:p14="http://schemas.microsoft.com/office/powerpoint/2010/main" val="4284681640"/>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CIYCHomer-Digital Assets-1200x1200-3">
            <a:extLst>
              <a:ext uri="{FF2B5EF4-FFF2-40B4-BE49-F238E27FC236}">
                <a16:creationId xmlns:a16="http://schemas.microsoft.com/office/drawing/2014/main" id="{98DD21F6-1A98-F17C-C46E-D3897EDF5CC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78985"/>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2625E5-8E55-C05A-661B-3A54298DDE16}"/>
              </a:ext>
            </a:extLst>
          </p:cNvPr>
          <p:cNvPicPr>
            <a:picLocks noChangeAspect="1"/>
          </p:cNvPicPr>
          <p:nvPr/>
        </p:nvPicPr>
        <p:blipFill rotWithShape="1">
          <a:blip r:embed="rId2"/>
          <a:srcRect t="3363" b="6930"/>
          <a:stretch/>
        </p:blipFill>
        <p:spPr>
          <a:xfrm>
            <a:off x="234461" y="1143000"/>
            <a:ext cx="8675077" cy="4572000"/>
          </a:xfrm>
          <a:prstGeom prst="rect">
            <a:avLst/>
          </a:prstGeom>
        </p:spPr>
      </p:pic>
      <p:sp>
        <p:nvSpPr>
          <p:cNvPr id="3" name="TextBox 2">
            <a:extLst>
              <a:ext uri="{FF2B5EF4-FFF2-40B4-BE49-F238E27FC236}">
                <a16:creationId xmlns:a16="http://schemas.microsoft.com/office/drawing/2014/main" id="{D404E899-F09D-0883-1348-B49FDF47A5AD}"/>
              </a:ext>
            </a:extLst>
          </p:cNvPr>
          <p:cNvSpPr txBox="1"/>
          <p:nvPr/>
        </p:nvSpPr>
        <p:spPr>
          <a:xfrm>
            <a:off x="234461" y="609600"/>
            <a:ext cx="8624455" cy="830997"/>
          </a:xfrm>
          <a:prstGeom prst="rect">
            <a:avLst/>
          </a:prstGeom>
          <a:noFill/>
        </p:spPr>
        <p:txBody>
          <a:bodyPr wrap="square" rtlCol="0">
            <a:spAutoFit/>
          </a:bodyPr>
          <a:lstStyle/>
          <a:p>
            <a:pPr algn="ctr"/>
            <a:r>
              <a:rPr lang="en-US" sz="2400" b="1" dirty="0"/>
              <a:t>CAI Southwest Virginia Chapter – CIYC Event in Lynchburg, Virginia – May 2023</a:t>
            </a:r>
          </a:p>
        </p:txBody>
      </p:sp>
    </p:spTree>
    <p:extLst>
      <p:ext uri="{BB962C8B-B14F-4D97-AF65-F5344CB8AC3E}">
        <p14:creationId xmlns:p14="http://schemas.microsoft.com/office/powerpoint/2010/main" val="188767353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3E3A-2D11-D706-8D3A-3D17BFAFFFF5}"/>
              </a:ext>
            </a:extLst>
          </p:cNvPr>
          <p:cNvSpPr>
            <a:spLocks noGrp="1"/>
          </p:cNvSpPr>
          <p:nvPr>
            <p:ph type="title"/>
          </p:nvPr>
        </p:nvSpPr>
        <p:spPr/>
        <p:txBody>
          <a:bodyPr/>
          <a:lstStyle/>
          <a:p>
            <a:pPr algn="ctr"/>
            <a:r>
              <a:rPr lang="en-US" dirty="0"/>
              <a:t>Become a CAI Advocacy Ambassador TODAY!</a:t>
            </a:r>
          </a:p>
        </p:txBody>
      </p:sp>
      <p:sp>
        <p:nvSpPr>
          <p:cNvPr id="7" name="Content Placeholder 2">
            <a:extLst>
              <a:ext uri="{FF2B5EF4-FFF2-40B4-BE49-F238E27FC236}">
                <a16:creationId xmlns:a16="http://schemas.microsoft.com/office/drawing/2014/main" id="{C172C2B1-2927-FEFE-5B3A-53B206A60F63}"/>
              </a:ext>
            </a:extLst>
          </p:cNvPr>
          <p:cNvSpPr txBox="1">
            <a:spLocks noGrp="1"/>
          </p:cNvSpPr>
          <p:nvPr>
            <p:ph idx="1"/>
          </p:nvPr>
        </p:nvSpPr>
        <p:spPr>
          <a:xfrm>
            <a:off x="779463" y="1600200"/>
            <a:ext cx="7583487" cy="42084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2400" i="1" dirty="0"/>
              <a:t>Ambassadors will recruit, organize, and motivate other advocates. If an advocacy issue arises in your area, you will be called upon to help get the word out so that CAI has a stronger voice with legislators. </a:t>
            </a:r>
          </a:p>
          <a:p>
            <a:pPr marL="0" indent="0">
              <a:lnSpc>
                <a:spcPct val="90000"/>
              </a:lnSpc>
              <a:buFont typeface="Arial" pitchFamily="34" charset="0"/>
              <a:buNone/>
            </a:pPr>
            <a:endParaRPr lang="en-US" sz="2400" b="1" dirty="0"/>
          </a:p>
          <a:p>
            <a:pPr marL="0" indent="0">
              <a:lnSpc>
                <a:spcPct val="90000"/>
              </a:lnSpc>
              <a:buFont typeface="Arial" pitchFamily="34" charset="0"/>
              <a:buNone/>
            </a:pPr>
            <a:r>
              <a:rPr lang="en-US" sz="2400" b="1" dirty="0">
                <a:solidFill>
                  <a:srgbClr val="F1B709"/>
                </a:solidFill>
              </a:rPr>
              <a:t>Roles:</a:t>
            </a:r>
          </a:p>
          <a:p>
            <a:pPr>
              <a:lnSpc>
                <a:spcPct val="90000"/>
              </a:lnSpc>
            </a:pPr>
            <a:r>
              <a:rPr lang="en-US" sz="2400" b="1" dirty="0"/>
              <a:t>Homeowner Leader Ambassadors</a:t>
            </a:r>
            <a:r>
              <a:rPr lang="en-US" sz="2400" dirty="0"/>
              <a:t> </a:t>
            </a:r>
          </a:p>
          <a:p>
            <a:pPr>
              <a:lnSpc>
                <a:spcPct val="90000"/>
              </a:lnSpc>
            </a:pPr>
            <a:r>
              <a:rPr lang="en-US" sz="2400" b="1" dirty="0"/>
              <a:t>Manager Ambassadors</a:t>
            </a:r>
            <a:r>
              <a:rPr lang="en-US" sz="2400" dirty="0"/>
              <a:t> </a:t>
            </a:r>
          </a:p>
          <a:p>
            <a:pPr>
              <a:lnSpc>
                <a:spcPct val="90000"/>
              </a:lnSpc>
            </a:pPr>
            <a:r>
              <a:rPr lang="en-US" sz="2400" b="1" dirty="0"/>
              <a:t>Management Company Champions </a:t>
            </a:r>
          </a:p>
          <a:p>
            <a:pPr>
              <a:lnSpc>
                <a:spcPct val="90000"/>
              </a:lnSpc>
            </a:pPr>
            <a:r>
              <a:rPr lang="en-US" sz="2400" b="1" dirty="0"/>
              <a:t>Real Estate Agent/Broker Ambassadors </a:t>
            </a:r>
            <a:endParaRPr lang="en-US" sz="2400" dirty="0"/>
          </a:p>
          <a:p>
            <a:pPr>
              <a:lnSpc>
                <a:spcPct val="90000"/>
              </a:lnSpc>
            </a:pPr>
            <a:r>
              <a:rPr lang="en-US" sz="2400" b="1" dirty="0"/>
              <a:t>District Ambassadors </a:t>
            </a:r>
            <a:endParaRPr lang="en-US" sz="2400" dirty="0"/>
          </a:p>
        </p:txBody>
      </p:sp>
      <p:pic>
        <p:nvPicPr>
          <p:cNvPr id="8" name="Picture 7">
            <a:extLst>
              <a:ext uri="{FF2B5EF4-FFF2-40B4-BE49-F238E27FC236}">
                <a16:creationId xmlns:a16="http://schemas.microsoft.com/office/drawing/2014/main" id="{AF80BB28-CFED-B2D0-4247-60C25B15D927}"/>
              </a:ext>
            </a:extLst>
          </p:cNvPr>
          <p:cNvPicPr>
            <a:picLocks noChangeAspect="1"/>
          </p:cNvPicPr>
          <p:nvPr/>
        </p:nvPicPr>
        <p:blipFill>
          <a:blip r:embed="rId2"/>
          <a:stretch>
            <a:fillRect/>
          </a:stretch>
        </p:blipFill>
        <p:spPr>
          <a:xfrm>
            <a:off x="5181600" y="2788920"/>
            <a:ext cx="3626395" cy="1769374"/>
          </a:xfrm>
          <a:prstGeom prst="rect">
            <a:avLst/>
          </a:prstGeom>
        </p:spPr>
      </p:pic>
      <p:sp>
        <p:nvSpPr>
          <p:cNvPr id="9" name="TextBox 8">
            <a:extLst>
              <a:ext uri="{FF2B5EF4-FFF2-40B4-BE49-F238E27FC236}">
                <a16:creationId xmlns:a16="http://schemas.microsoft.com/office/drawing/2014/main" id="{95923283-B69E-F79D-41B8-9E5137E2FB8A}"/>
              </a:ext>
            </a:extLst>
          </p:cNvPr>
          <p:cNvSpPr txBox="1"/>
          <p:nvPr/>
        </p:nvSpPr>
        <p:spPr>
          <a:xfrm>
            <a:off x="428860" y="5393164"/>
            <a:ext cx="8284691" cy="830997"/>
          </a:xfrm>
          <a:prstGeom prst="rect">
            <a:avLst/>
          </a:prstGeom>
          <a:noFill/>
        </p:spPr>
        <p:txBody>
          <a:bodyPr wrap="square" rtlCol="0">
            <a:spAutoFit/>
          </a:bodyPr>
          <a:lstStyle/>
          <a:p>
            <a:pPr algn="ctr"/>
            <a:r>
              <a:rPr lang="en-US" sz="2800" b="1" dirty="0">
                <a:solidFill>
                  <a:srgbClr val="FFC000"/>
                </a:solidFill>
              </a:rPr>
              <a:t>www.caionline.org/takeaction</a:t>
            </a:r>
            <a:endParaRPr lang="en-US" sz="2800" b="1" dirty="0">
              <a:solidFill>
                <a:srgbClr val="FFFFFF"/>
              </a:solidFill>
            </a:endParaRPr>
          </a:p>
          <a:p>
            <a:pPr algn="ctr"/>
            <a:r>
              <a:rPr lang="en-US" sz="2000" b="1" dirty="0">
                <a:solidFill>
                  <a:srgbClr val="FFFFFF"/>
                </a:solidFill>
              </a:rPr>
              <a:t> </a:t>
            </a:r>
          </a:p>
        </p:txBody>
      </p:sp>
    </p:spTree>
    <p:extLst>
      <p:ext uri="{BB962C8B-B14F-4D97-AF65-F5344CB8AC3E}">
        <p14:creationId xmlns:p14="http://schemas.microsoft.com/office/powerpoint/2010/main" val="2645374977"/>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descr="A qr code on a white rectangular surface&#10;&#10;Description automatically generated">
            <a:extLst>
              <a:ext uri="{FF2B5EF4-FFF2-40B4-BE49-F238E27FC236}">
                <a16:creationId xmlns:a16="http://schemas.microsoft.com/office/drawing/2014/main" id="{E1BB7B78-D555-6856-0737-FEE1E3DC15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 y="1295400"/>
            <a:ext cx="8534400" cy="4267200"/>
          </a:xfrm>
          <a:prstGeom prst="rect">
            <a:avLst/>
          </a:prstGeom>
        </p:spPr>
      </p:pic>
    </p:spTree>
    <p:extLst>
      <p:ext uri="{BB962C8B-B14F-4D97-AF65-F5344CB8AC3E}">
        <p14:creationId xmlns:p14="http://schemas.microsoft.com/office/powerpoint/2010/main" val="3944467149"/>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206E-C88F-5BCA-E96F-F43187F848CC}"/>
              </a:ext>
            </a:extLst>
          </p:cNvPr>
          <p:cNvSpPr>
            <a:spLocks noGrp="1"/>
          </p:cNvSpPr>
          <p:nvPr>
            <p:ph type="title"/>
          </p:nvPr>
        </p:nvSpPr>
        <p:spPr>
          <a:xfrm>
            <a:off x="779464" y="764412"/>
            <a:ext cx="7583487" cy="1044388"/>
          </a:xfrm>
        </p:spPr>
        <p:txBody>
          <a:bodyPr/>
          <a:lstStyle/>
          <a:p>
            <a:pPr algn="ctr"/>
            <a:r>
              <a:rPr lang="en-US" dirty="0"/>
              <a:t>Stay in Touch with CAI’s Advocacy Efforts!</a:t>
            </a:r>
          </a:p>
        </p:txBody>
      </p:sp>
      <p:sp>
        <p:nvSpPr>
          <p:cNvPr id="5" name="TextBox 4">
            <a:extLst>
              <a:ext uri="{FF2B5EF4-FFF2-40B4-BE49-F238E27FC236}">
                <a16:creationId xmlns:a16="http://schemas.microsoft.com/office/drawing/2014/main" id="{EB64AFB8-ED9F-5D99-F272-64650D0AAA88}"/>
              </a:ext>
            </a:extLst>
          </p:cNvPr>
          <p:cNvSpPr txBox="1"/>
          <p:nvPr/>
        </p:nvSpPr>
        <p:spPr>
          <a:xfrm>
            <a:off x="1828800" y="2057400"/>
            <a:ext cx="6534151" cy="2246769"/>
          </a:xfrm>
          <a:prstGeom prst="rect">
            <a:avLst/>
          </a:prstGeom>
          <a:noFill/>
        </p:spPr>
        <p:txBody>
          <a:bodyPr wrap="square" rtlCol="0">
            <a:spAutoFit/>
          </a:bodyPr>
          <a:lstStyle/>
          <a:p>
            <a:r>
              <a:rPr lang="en-US" sz="2800" dirty="0">
                <a:solidFill>
                  <a:schemeClr val="bg1"/>
                </a:solidFill>
              </a:rPr>
              <a:t>Follow us on Twitter @CAIAdvocacy</a:t>
            </a:r>
          </a:p>
          <a:p>
            <a:endParaRPr lang="en-US" sz="2800" dirty="0">
              <a:solidFill>
                <a:schemeClr val="bg1"/>
              </a:solidFill>
            </a:endParaRPr>
          </a:p>
          <a:p>
            <a:r>
              <a:rPr lang="en-US" sz="2800" dirty="0">
                <a:solidFill>
                  <a:schemeClr val="bg1"/>
                </a:solidFill>
              </a:rPr>
              <a:t>Email us at government@caionline.org</a:t>
            </a:r>
          </a:p>
          <a:p>
            <a:endParaRPr lang="en-US" sz="2800" dirty="0">
              <a:solidFill>
                <a:schemeClr val="bg1"/>
              </a:solidFill>
            </a:endParaRPr>
          </a:p>
          <a:p>
            <a:r>
              <a:rPr lang="en-US" sz="2800" dirty="0">
                <a:solidFill>
                  <a:schemeClr val="bg1"/>
                </a:solidFill>
              </a:rPr>
              <a:t>Subscribe to the Advocacy Blog</a:t>
            </a:r>
          </a:p>
        </p:txBody>
      </p:sp>
      <p:pic>
        <p:nvPicPr>
          <p:cNvPr id="6" name="Picture 5">
            <a:extLst>
              <a:ext uri="{FF2B5EF4-FFF2-40B4-BE49-F238E27FC236}">
                <a16:creationId xmlns:a16="http://schemas.microsoft.com/office/drawing/2014/main" id="{67754A49-EC1E-135E-C41A-3219E942C5E5}"/>
              </a:ext>
            </a:extLst>
          </p:cNvPr>
          <p:cNvPicPr>
            <a:picLocks noChangeAspect="1"/>
          </p:cNvPicPr>
          <p:nvPr/>
        </p:nvPicPr>
        <p:blipFill>
          <a:blip r:embed="rId2"/>
          <a:stretch>
            <a:fillRect/>
          </a:stretch>
        </p:blipFill>
        <p:spPr>
          <a:xfrm>
            <a:off x="825184" y="2057400"/>
            <a:ext cx="890093" cy="883997"/>
          </a:xfrm>
          <a:prstGeom prst="rect">
            <a:avLst/>
          </a:prstGeom>
        </p:spPr>
      </p:pic>
      <p:pic>
        <p:nvPicPr>
          <p:cNvPr id="7" name="Picture 6">
            <a:extLst>
              <a:ext uri="{FF2B5EF4-FFF2-40B4-BE49-F238E27FC236}">
                <a16:creationId xmlns:a16="http://schemas.microsoft.com/office/drawing/2014/main" id="{DD50079B-0FB2-6A8E-1404-120D506C1BF6}"/>
              </a:ext>
            </a:extLst>
          </p:cNvPr>
          <p:cNvPicPr>
            <a:picLocks noChangeAspect="1"/>
          </p:cNvPicPr>
          <p:nvPr/>
        </p:nvPicPr>
        <p:blipFill>
          <a:blip r:embed="rId3"/>
          <a:stretch>
            <a:fillRect/>
          </a:stretch>
        </p:blipFill>
        <p:spPr>
          <a:xfrm>
            <a:off x="873818" y="2910505"/>
            <a:ext cx="890093" cy="890093"/>
          </a:xfrm>
          <a:prstGeom prst="rect">
            <a:avLst/>
          </a:prstGeom>
        </p:spPr>
      </p:pic>
      <p:pic>
        <p:nvPicPr>
          <p:cNvPr id="8" name="Picture 7">
            <a:extLst>
              <a:ext uri="{FF2B5EF4-FFF2-40B4-BE49-F238E27FC236}">
                <a16:creationId xmlns:a16="http://schemas.microsoft.com/office/drawing/2014/main" id="{5246A0EB-7139-1455-ACC5-5A270A832337}"/>
              </a:ext>
            </a:extLst>
          </p:cNvPr>
          <p:cNvPicPr>
            <a:picLocks noChangeAspect="1"/>
          </p:cNvPicPr>
          <p:nvPr/>
        </p:nvPicPr>
        <p:blipFill>
          <a:blip r:embed="rId4"/>
          <a:stretch>
            <a:fillRect/>
          </a:stretch>
        </p:blipFill>
        <p:spPr>
          <a:xfrm>
            <a:off x="2144788" y="4471881"/>
            <a:ext cx="4852837" cy="1383912"/>
          </a:xfrm>
          <a:prstGeom prst="rect">
            <a:avLst/>
          </a:prstGeom>
        </p:spPr>
      </p:pic>
    </p:spTree>
    <p:extLst>
      <p:ext uri="{BB962C8B-B14F-4D97-AF65-F5344CB8AC3E}">
        <p14:creationId xmlns:p14="http://schemas.microsoft.com/office/powerpoint/2010/main" val="399737240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0A70-29FB-805D-A345-AB86AA48A7B0}"/>
              </a:ext>
            </a:extLst>
          </p:cNvPr>
          <p:cNvSpPr>
            <a:spLocks noGrp="1"/>
          </p:cNvSpPr>
          <p:nvPr>
            <p:ph type="title"/>
          </p:nvPr>
        </p:nvSpPr>
        <p:spPr>
          <a:xfrm>
            <a:off x="762000" y="269632"/>
            <a:ext cx="8077200" cy="1143000"/>
          </a:xfrm>
        </p:spPr>
        <p:txBody>
          <a:bodyPr anchor="ctr">
            <a:normAutofit/>
          </a:bodyPr>
          <a:lstStyle/>
          <a:p>
            <a:r>
              <a:rPr lang="en-US" dirty="0"/>
              <a:t>Overview of Federal Issues</a:t>
            </a:r>
            <a:endParaRPr lang="en-US"/>
          </a:p>
        </p:txBody>
      </p:sp>
      <p:graphicFrame>
        <p:nvGraphicFramePr>
          <p:cNvPr id="5" name="Content Placeholder 2">
            <a:extLst>
              <a:ext uri="{FF2B5EF4-FFF2-40B4-BE49-F238E27FC236}">
                <a16:creationId xmlns:a16="http://schemas.microsoft.com/office/drawing/2014/main" id="{529E9830-5C8A-440B-19DD-0FE559E8B62F}"/>
              </a:ext>
            </a:extLst>
          </p:cNvPr>
          <p:cNvGraphicFramePr>
            <a:graphicFrameLocks noGrp="1"/>
          </p:cNvGraphicFramePr>
          <p:nvPr>
            <p:ph idx="1"/>
            <p:extLst>
              <p:ext uri="{D42A27DB-BD31-4B8C-83A1-F6EECF244321}">
                <p14:modId xmlns:p14="http://schemas.microsoft.com/office/powerpoint/2010/main" val="2252945199"/>
              </p:ext>
            </p:extLst>
          </p:nvPr>
        </p:nvGraphicFramePr>
        <p:xfrm>
          <a:off x="762000" y="1596413"/>
          <a:ext cx="8077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325102D-7C5D-B65D-5277-0B2955412C86}"/>
              </a:ext>
            </a:extLst>
          </p:cNvPr>
          <p:cNvSpPr txBox="1"/>
          <p:nvPr/>
        </p:nvSpPr>
        <p:spPr>
          <a:xfrm>
            <a:off x="1752600" y="4038600"/>
            <a:ext cx="6248400" cy="461665"/>
          </a:xfrm>
          <a:prstGeom prst="rect">
            <a:avLst/>
          </a:prstGeom>
          <a:noFill/>
        </p:spPr>
        <p:txBody>
          <a:bodyPr wrap="square" rtlCol="0">
            <a:spAutoFit/>
          </a:bodyPr>
          <a:lstStyle/>
          <a:p>
            <a:r>
              <a:rPr lang="en-US" sz="2400" dirty="0"/>
              <a:t>Disaster Assistance Fairness Act</a:t>
            </a:r>
          </a:p>
        </p:txBody>
      </p:sp>
    </p:spTree>
    <p:extLst>
      <p:ext uri="{BB962C8B-B14F-4D97-AF65-F5344CB8AC3E}">
        <p14:creationId xmlns:p14="http://schemas.microsoft.com/office/powerpoint/2010/main" val="2659265726"/>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2A19-CACB-1620-68D4-EA26E1B0E687}"/>
              </a:ext>
            </a:extLst>
          </p:cNvPr>
          <p:cNvSpPr>
            <a:spLocks noGrp="1"/>
          </p:cNvSpPr>
          <p:nvPr>
            <p:ph type="title"/>
          </p:nvPr>
        </p:nvSpPr>
        <p:spPr>
          <a:xfrm>
            <a:off x="306767" y="0"/>
            <a:ext cx="8530466" cy="1905000"/>
          </a:xfrm>
        </p:spPr>
        <p:txBody>
          <a:bodyPr anchor="b">
            <a:normAutofit/>
          </a:bodyPr>
          <a:lstStyle/>
          <a:p>
            <a:pPr>
              <a:lnSpc>
                <a:spcPct val="90000"/>
              </a:lnSpc>
            </a:pPr>
            <a:r>
              <a:rPr lang="en-US" sz="2800" dirty="0"/>
              <a:t>2024 Community Association Legislative and Advocacy Update</a:t>
            </a:r>
            <a:br>
              <a:rPr lang="en-US" sz="2800" dirty="0"/>
            </a:br>
            <a:r>
              <a:rPr lang="en-US" sz="2000" dirty="0"/>
              <a:t>2024 Large Scale Managers Workshop</a:t>
            </a:r>
            <a:br>
              <a:rPr lang="en-US" sz="2000" dirty="0"/>
            </a:br>
            <a:r>
              <a:rPr lang="en-US" sz="2000" dirty="0"/>
              <a:t>September 13, 2024</a:t>
            </a:r>
            <a:endParaRPr lang="en-US" sz="2800" dirty="0"/>
          </a:p>
        </p:txBody>
      </p:sp>
      <p:pic>
        <p:nvPicPr>
          <p:cNvPr id="5" name="Picture 4" descr="A person smiling for the camera&#10;&#10;Description automatically generated with low confidence">
            <a:extLst>
              <a:ext uri="{FF2B5EF4-FFF2-40B4-BE49-F238E27FC236}">
                <a16:creationId xmlns:a16="http://schemas.microsoft.com/office/drawing/2014/main" id="{2E652295-E529-78AF-39E6-6E0D47131F1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813038" y="1865366"/>
            <a:ext cx="2236875" cy="3246689"/>
          </a:xfrm>
          <a:prstGeom prst="rect">
            <a:avLst/>
          </a:prstGeom>
          <a:noFill/>
          <a:ln w="28575">
            <a:solidFill>
              <a:schemeClr val="bg1"/>
            </a:solidFill>
          </a:ln>
        </p:spPr>
      </p:pic>
      <p:sp>
        <p:nvSpPr>
          <p:cNvPr id="3" name="Subtitle 2">
            <a:extLst>
              <a:ext uri="{FF2B5EF4-FFF2-40B4-BE49-F238E27FC236}">
                <a16:creationId xmlns:a16="http://schemas.microsoft.com/office/drawing/2014/main" id="{B486D690-19F2-B851-AD77-1B800846243F}"/>
              </a:ext>
            </a:extLst>
          </p:cNvPr>
          <p:cNvSpPr>
            <a:spLocks noGrp="1"/>
          </p:cNvSpPr>
          <p:nvPr>
            <p:ph type="body" sz="half" idx="2"/>
          </p:nvPr>
        </p:nvSpPr>
        <p:spPr>
          <a:xfrm>
            <a:off x="4892071" y="5176542"/>
            <a:ext cx="3380201" cy="1115327"/>
          </a:xfrm>
        </p:spPr>
        <p:txBody>
          <a:bodyPr>
            <a:normAutofit/>
          </a:bodyPr>
          <a:lstStyle/>
          <a:p>
            <a:pPr algn="r"/>
            <a:r>
              <a:rPr lang="en-US" sz="2000" dirty="0"/>
              <a:t>Phoebe E. Neseth, Esq.</a:t>
            </a:r>
          </a:p>
          <a:p>
            <a:pPr algn="r"/>
            <a:r>
              <a:rPr lang="en-US" dirty="0"/>
              <a:t>Senior Director, CAI Government &amp; Public Affairs</a:t>
            </a:r>
          </a:p>
        </p:txBody>
      </p:sp>
      <p:pic>
        <p:nvPicPr>
          <p:cNvPr id="7" name="Picture 6">
            <a:extLst>
              <a:ext uri="{FF2B5EF4-FFF2-40B4-BE49-F238E27FC236}">
                <a16:creationId xmlns:a16="http://schemas.microsoft.com/office/drawing/2014/main" id="{9F17BF5B-9757-981C-DF7D-19D05A4C2010}"/>
              </a:ext>
            </a:extLst>
          </p:cNvPr>
          <p:cNvPicPr>
            <a:picLocks noChangeAspect="1"/>
          </p:cNvPicPr>
          <p:nvPr/>
        </p:nvPicPr>
        <p:blipFill>
          <a:blip r:embed="rId3"/>
          <a:stretch>
            <a:fillRect/>
          </a:stretch>
        </p:blipFill>
        <p:spPr>
          <a:xfrm>
            <a:off x="6108561" y="4450728"/>
            <a:ext cx="1645827" cy="532753"/>
          </a:xfrm>
          <a:prstGeom prst="rect">
            <a:avLst/>
          </a:prstGeom>
        </p:spPr>
      </p:pic>
      <p:pic>
        <p:nvPicPr>
          <p:cNvPr id="1026" name="Picture 2" descr="January webinar speaker">
            <a:extLst>
              <a:ext uri="{FF2B5EF4-FFF2-40B4-BE49-F238E27FC236}">
                <a16:creationId xmlns:a16="http://schemas.microsoft.com/office/drawing/2014/main" id="{C4AB010F-144F-8D79-4ED7-BD73B4A1012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9752" y="1865366"/>
            <a:ext cx="2272140" cy="3407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11883B-256F-68D4-098D-9711659F4EFB}"/>
              </a:ext>
            </a:extLst>
          </p:cNvPr>
          <p:cNvSpPr txBox="1"/>
          <p:nvPr/>
        </p:nvSpPr>
        <p:spPr>
          <a:xfrm>
            <a:off x="838200" y="5257153"/>
            <a:ext cx="3967328" cy="954107"/>
          </a:xfrm>
          <a:prstGeom prst="rect">
            <a:avLst/>
          </a:prstGeom>
          <a:noFill/>
        </p:spPr>
        <p:txBody>
          <a:bodyPr wrap="square" rtlCol="0">
            <a:spAutoFit/>
          </a:bodyPr>
          <a:lstStyle/>
          <a:p>
            <a:r>
              <a:rPr lang="en-US" sz="2000" dirty="0">
                <a:solidFill>
                  <a:schemeClr val="bg1"/>
                </a:solidFill>
                <a:latin typeface="Calibri Bold" panose="020F0702030404030204" pitchFamily="34" charset="0"/>
                <a:ea typeface="Calibri Bold" panose="020F0702030404030204" pitchFamily="34" charset="0"/>
                <a:cs typeface="Calibri Bold" panose="020F0702030404030204" pitchFamily="34" charset="0"/>
              </a:rPr>
              <a:t>T. Peter Kristian, CMCA, LSM, PCAM</a:t>
            </a:r>
          </a:p>
          <a:p>
            <a:r>
              <a:rPr lang="en-US" dirty="0">
                <a:solidFill>
                  <a:schemeClr val="bg1"/>
                </a:solidFill>
                <a:latin typeface="Calibri Bold" panose="020F0702030404030204" pitchFamily="34" charset="0"/>
                <a:ea typeface="Calibri Bold" panose="020F0702030404030204" pitchFamily="34" charset="0"/>
                <a:cs typeface="Calibri Bold" panose="020F0702030404030204" pitchFamily="34" charset="0"/>
              </a:rPr>
              <a:t>Hilton Head Plantation Property Owners Association, Inc. </a:t>
            </a:r>
          </a:p>
        </p:txBody>
      </p:sp>
    </p:spTree>
    <p:extLst>
      <p:ext uri="{BB962C8B-B14F-4D97-AF65-F5344CB8AC3E}">
        <p14:creationId xmlns:p14="http://schemas.microsoft.com/office/powerpoint/2010/main" val="4077398963"/>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E175-B674-D516-CF8D-94E0B199100D}"/>
              </a:ext>
            </a:extLst>
          </p:cNvPr>
          <p:cNvSpPr>
            <a:spLocks noGrp="1"/>
          </p:cNvSpPr>
          <p:nvPr>
            <p:ph type="ctrTitle"/>
          </p:nvPr>
        </p:nvSpPr>
        <p:spPr>
          <a:xfrm>
            <a:off x="1600201" y="2492377"/>
            <a:ext cx="6762749" cy="1470025"/>
          </a:xfrm>
        </p:spPr>
        <p:txBody>
          <a:bodyPr anchor="b">
            <a:normAutofit/>
          </a:bodyPr>
          <a:lstStyle/>
          <a:p>
            <a:r>
              <a:rPr lang="en-US" dirty="0"/>
              <a:t>Corporate Transparency Act</a:t>
            </a:r>
            <a:endParaRPr lang="en-US"/>
          </a:p>
        </p:txBody>
      </p:sp>
      <p:sp>
        <p:nvSpPr>
          <p:cNvPr id="8" name="Subtitle 2">
            <a:extLst>
              <a:ext uri="{FF2B5EF4-FFF2-40B4-BE49-F238E27FC236}">
                <a16:creationId xmlns:a16="http://schemas.microsoft.com/office/drawing/2014/main" id="{E4152080-F8C5-6E87-2DD4-08974E644C1A}"/>
              </a:ext>
            </a:extLst>
          </p:cNvPr>
          <p:cNvSpPr>
            <a:spLocks noGrp="1"/>
          </p:cNvSpPr>
          <p:nvPr>
            <p:ph type="subTitle" idx="1"/>
          </p:nvPr>
        </p:nvSpPr>
        <p:spPr>
          <a:xfrm>
            <a:off x="1600202" y="3966882"/>
            <a:ext cx="6762749" cy="1752600"/>
          </a:xfrm>
        </p:spPr>
        <p:txBody>
          <a:bodyPr/>
          <a:lstStyle/>
          <a:p>
            <a:endParaRPr lang="en-US"/>
          </a:p>
        </p:txBody>
      </p:sp>
    </p:spTree>
    <p:extLst>
      <p:ext uri="{BB962C8B-B14F-4D97-AF65-F5344CB8AC3E}">
        <p14:creationId xmlns:p14="http://schemas.microsoft.com/office/powerpoint/2010/main" val="24539862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AC64-33A9-240E-728E-B84E162971D3}"/>
              </a:ext>
            </a:extLst>
          </p:cNvPr>
          <p:cNvSpPr>
            <a:spLocks noGrp="1"/>
          </p:cNvSpPr>
          <p:nvPr>
            <p:ph type="title"/>
          </p:nvPr>
        </p:nvSpPr>
        <p:spPr>
          <a:xfrm>
            <a:off x="780256" y="228600"/>
            <a:ext cx="7583487" cy="1371600"/>
          </a:xfrm>
        </p:spPr>
        <p:txBody>
          <a:bodyPr/>
          <a:lstStyle/>
          <a:p>
            <a:pPr algn="ctr"/>
            <a:r>
              <a:rPr lang="en-US" sz="3200" dirty="0"/>
              <a:t>The Corporate Transparency Act </a:t>
            </a:r>
            <a:r>
              <a:rPr lang="en-US" sz="3200" i="1" u="sng" dirty="0"/>
              <a:t>Summary</a:t>
            </a:r>
            <a:br>
              <a:rPr lang="en-US" sz="4000" i="1" dirty="0"/>
            </a:br>
            <a:endParaRPr lang="en-US" dirty="0"/>
          </a:p>
        </p:txBody>
      </p:sp>
      <p:graphicFrame>
        <p:nvGraphicFramePr>
          <p:cNvPr id="3" name="Content Placeholder 2">
            <a:extLst>
              <a:ext uri="{FF2B5EF4-FFF2-40B4-BE49-F238E27FC236}">
                <a16:creationId xmlns:a16="http://schemas.microsoft.com/office/drawing/2014/main" id="{92FA9F79-40AF-4489-9146-8FF2AA6B2091}"/>
              </a:ext>
            </a:extLst>
          </p:cNvPr>
          <p:cNvGraphicFramePr>
            <a:graphicFrameLocks/>
          </p:cNvGraphicFramePr>
          <p:nvPr>
            <p:extLst>
              <p:ext uri="{D42A27DB-BD31-4B8C-83A1-F6EECF244321}">
                <p14:modId xmlns:p14="http://schemas.microsoft.com/office/powerpoint/2010/main" val="537911934"/>
              </p:ext>
            </p:extLst>
          </p:nvPr>
        </p:nvGraphicFramePr>
        <p:xfrm>
          <a:off x="381000" y="12192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11658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D78F-B2DA-03A3-238A-CB942EE5FCF4}"/>
              </a:ext>
            </a:extLst>
          </p:cNvPr>
          <p:cNvSpPr>
            <a:spLocks noGrp="1"/>
          </p:cNvSpPr>
          <p:nvPr>
            <p:ph type="title"/>
          </p:nvPr>
        </p:nvSpPr>
        <p:spPr>
          <a:xfrm>
            <a:off x="381000" y="625564"/>
            <a:ext cx="8382000" cy="1044388"/>
          </a:xfrm>
        </p:spPr>
        <p:txBody>
          <a:bodyPr/>
          <a:lstStyle/>
          <a:p>
            <a:pPr algn="ctr"/>
            <a:r>
              <a:rPr lang="en-US" sz="2800" dirty="0"/>
              <a:t>Who does the CTA apply to? = Domestic Reporting Companies</a:t>
            </a:r>
            <a:br>
              <a:rPr lang="en-US" sz="2800" dirty="0"/>
            </a:br>
            <a:endParaRPr lang="en-US" sz="2800" dirty="0"/>
          </a:p>
        </p:txBody>
      </p:sp>
      <p:graphicFrame>
        <p:nvGraphicFramePr>
          <p:cNvPr id="6" name="Diagram 5">
            <a:extLst>
              <a:ext uri="{FF2B5EF4-FFF2-40B4-BE49-F238E27FC236}">
                <a16:creationId xmlns:a16="http://schemas.microsoft.com/office/drawing/2014/main" id="{AEB2BE30-0B2B-875E-AE6D-F536219431A4}"/>
              </a:ext>
            </a:extLst>
          </p:cNvPr>
          <p:cNvGraphicFramePr/>
          <p:nvPr>
            <p:extLst>
              <p:ext uri="{D42A27DB-BD31-4B8C-83A1-F6EECF244321}">
                <p14:modId xmlns:p14="http://schemas.microsoft.com/office/powerpoint/2010/main" val="2916932100"/>
              </p:ext>
            </p:extLst>
          </p:nvPr>
        </p:nvGraphicFramePr>
        <p:xfrm>
          <a:off x="3352800" y="1296682"/>
          <a:ext cx="3048000" cy="497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53B3B4F4-12D8-6777-9739-E3DFA444F3F3}"/>
              </a:ext>
            </a:extLst>
          </p:cNvPr>
          <p:cNvGraphicFramePr/>
          <p:nvPr>
            <p:extLst>
              <p:ext uri="{D42A27DB-BD31-4B8C-83A1-F6EECF244321}">
                <p14:modId xmlns:p14="http://schemas.microsoft.com/office/powerpoint/2010/main" val="3546872297"/>
              </p:ext>
            </p:extLst>
          </p:nvPr>
        </p:nvGraphicFramePr>
        <p:xfrm>
          <a:off x="6172200" y="1620094"/>
          <a:ext cx="3470298" cy="45243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9">
            <a:extLst>
              <a:ext uri="{FF2B5EF4-FFF2-40B4-BE49-F238E27FC236}">
                <a16:creationId xmlns:a16="http://schemas.microsoft.com/office/drawing/2014/main" id="{2462BD87-8DAB-211E-3977-42D4C83D0EC9}"/>
              </a:ext>
            </a:extLst>
          </p:cNvPr>
          <p:cNvGraphicFramePr>
            <a:graphicFrameLocks noGrp="1"/>
          </p:cNvGraphicFramePr>
          <p:nvPr>
            <p:ph idx="1"/>
            <p:extLst>
              <p:ext uri="{D42A27DB-BD31-4B8C-83A1-F6EECF244321}">
                <p14:modId xmlns:p14="http://schemas.microsoft.com/office/powerpoint/2010/main" val="981746923"/>
              </p:ext>
            </p:extLst>
          </p:nvPr>
        </p:nvGraphicFramePr>
        <p:xfrm>
          <a:off x="304800" y="1296681"/>
          <a:ext cx="2971800" cy="50695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9188657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B774-E490-B298-F085-41DCB3648E68}"/>
              </a:ext>
            </a:extLst>
          </p:cNvPr>
          <p:cNvSpPr>
            <a:spLocks noGrp="1"/>
          </p:cNvSpPr>
          <p:nvPr>
            <p:ph type="title"/>
          </p:nvPr>
        </p:nvSpPr>
        <p:spPr>
          <a:xfrm>
            <a:off x="368495" y="685800"/>
            <a:ext cx="8475784" cy="1044388"/>
          </a:xfrm>
        </p:spPr>
        <p:txBody>
          <a:bodyPr/>
          <a:lstStyle/>
          <a:p>
            <a:pPr algn="ctr"/>
            <a:r>
              <a:rPr lang="en-US" sz="2800" dirty="0"/>
              <a:t>CAI’s Corporate Transparency Act </a:t>
            </a:r>
            <a:r>
              <a:rPr lang="en-US" sz="2800" i="1" u="sng" dirty="0"/>
              <a:t>Legislative and Advocacy </a:t>
            </a:r>
            <a:r>
              <a:rPr lang="en-US" sz="2800" dirty="0"/>
              <a:t>Efforts</a:t>
            </a:r>
            <a:br>
              <a:rPr lang="en-US" sz="2800" dirty="0"/>
            </a:br>
            <a:endParaRPr lang="en-US" sz="2800" dirty="0"/>
          </a:p>
        </p:txBody>
      </p:sp>
      <p:graphicFrame>
        <p:nvGraphicFramePr>
          <p:cNvPr id="3" name="Content Placeholder 2">
            <a:extLst>
              <a:ext uri="{FF2B5EF4-FFF2-40B4-BE49-F238E27FC236}">
                <a16:creationId xmlns:a16="http://schemas.microsoft.com/office/drawing/2014/main" id="{2DF1FEA5-DFA0-28FA-1C11-540137726E2C}"/>
              </a:ext>
            </a:extLst>
          </p:cNvPr>
          <p:cNvGraphicFramePr>
            <a:graphicFrameLocks/>
          </p:cNvGraphicFramePr>
          <p:nvPr>
            <p:extLst>
              <p:ext uri="{D42A27DB-BD31-4B8C-83A1-F6EECF244321}">
                <p14:modId xmlns:p14="http://schemas.microsoft.com/office/powerpoint/2010/main" val="4276962562"/>
              </p:ext>
            </p:extLst>
          </p:nvPr>
        </p:nvGraphicFramePr>
        <p:xfrm>
          <a:off x="363415" y="1295400"/>
          <a:ext cx="8475784"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9215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2D8A-CC3D-C388-DB9B-FB4A382BD981}"/>
              </a:ext>
            </a:extLst>
          </p:cNvPr>
          <p:cNvSpPr>
            <a:spLocks noGrp="1"/>
          </p:cNvSpPr>
          <p:nvPr>
            <p:ph type="title"/>
          </p:nvPr>
        </p:nvSpPr>
        <p:spPr>
          <a:xfrm>
            <a:off x="457200" y="269631"/>
            <a:ext cx="8458200" cy="1326781"/>
          </a:xfrm>
        </p:spPr>
        <p:txBody>
          <a:bodyPr anchor="ctr">
            <a:normAutofit fontScale="90000"/>
          </a:bodyPr>
          <a:lstStyle/>
          <a:p>
            <a:pPr algn="ctr">
              <a:lnSpc>
                <a:spcPct val="90000"/>
              </a:lnSpc>
            </a:pPr>
            <a:r>
              <a:rPr lang="en-US" sz="2800" i="1" u="sng" dirty="0"/>
              <a:t>Judicial</a:t>
            </a:r>
            <a:r>
              <a:rPr lang="en-US" sz="2800" dirty="0"/>
              <a:t> Efforts and Update by Stakeholders </a:t>
            </a:r>
            <a:r>
              <a:rPr lang="en-US" sz="2800" u="sng" dirty="0"/>
              <a:t>Federal Court Rules Corporate Transparency Act Unconstitutional</a:t>
            </a:r>
            <a:br>
              <a:rPr lang="en-US" sz="2800" u="sng" dirty="0"/>
            </a:br>
            <a:endParaRPr lang="en-US" sz="2800" dirty="0"/>
          </a:p>
        </p:txBody>
      </p:sp>
      <p:graphicFrame>
        <p:nvGraphicFramePr>
          <p:cNvPr id="3" name="Content Placeholder 2">
            <a:extLst>
              <a:ext uri="{FF2B5EF4-FFF2-40B4-BE49-F238E27FC236}">
                <a16:creationId xmlns:a16="http://schemas.microsoft.com/office/drawing/2014/main" id="{513D45FA-BE47-8447-ED07-0D219C19AF56}"/>
              </a:ext>
            </a:extLst>
          </p:cNvPr>
          <p:cNvGraphicFramePr>
            <a:graphicFrameLocks/>
          </p:cNvGraphicFramePr>
          <p:nvPr>
            <p:extLst>
              <p:ext uri="{D42A27DB-BD31-4B8C-83A1-F6EECF244321}">
                <p14:modId xmlns:p14="http://schemas.microsoft.com/office/powerpoint/2010/main" val="1563273720"/>
              </p:ext>
            </p:extLst>
          </p:nvPr>
        </p:nvGraphicFramePr>
        <p:xfrm>
          <a:off x="381000" y="1219201"/>
          <a:ext cx="8458200" cy="467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6490509"/>
      </p:ext>
    </p:extLst>
  </p:cSld>
  <p:clrMapOvr>
    <a:masterClrMapping/>
  </p:clrMapOvr>
  <p:transition spd="slow">
    <p:push dir="u"/>
  </p:transition>
</p:sld>
</file>

<file path=ppt/theme/theme1.xml><?xml version="1.0" encoding="utf-8"?>
<a:theme xmlns:a="http://schemas.openxmlformats.org/drawingml/2006/main" name="CAIbaseTemplate2">
  <a:themeElements>
    <a:clrScheme name="Custom 3">
      <a:dk1>
        <a:sysClr val="windowText" lastClr="000000"/>
      </a:dk1>
      <a:lt1>
        <a:sysClr val="window" lastClr="FFFFFF"/>
      </a:lt1>
      <a:dk2>
        <a:srgbClr val="384761"/>
      </a:dk2>
      <a:lt2>
        <a:srgbClr val="0083BE"/>
      </a:lt2>
      <a:accent1>
        <a:srgbClr val="C5D7EB"/>
      </a:accent1>
      <a:accent2>
        <a:srgbClr val="73AF55"/>
      </a:accent2>
      <a:accent3>
        <a:srgbClr val="008542"/>
      </a:accent3>
      <a:accent4>
        <a:srgbClr val="D24900"/>
      </a:accent4>
      <a:accent5>
        <a:srgbClr val="981F40"/>
      </a:accent5>
      <a:accent6>
        <a:srgbClr val="693A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16AAC07-DCB3-454B-A240-BF71B86D7E8A}">
  <we:reference id="651a32a9-ab8a-4579-ac9f-df1a11a64e60" version="1.0.1.2" store="EXCatalog" storeType="EXCatalog"/>
  <we:alternateReferences>
    <we:reference id="WA104380243" version="1.0.1.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6A39BC06FFDA459112B47A919423CE" ma:contentTypeVersion="2" ma:contentTypeDescription="Create a new document." ma:contentTypeScope="" ma:versionID="104c424e99aa38dd629125912e4400d9">
  <xsd:schema xmlns:xsd="http://www.w3.org/2001/XMLSchema" xmlns:xs="http://www.w3.org/2001/XMLSchema" xmlns:p="http://schemas.microsoft.com/office/2006/metadata/properties" xmlns:ns1="http://schemas.microsoft.com/sharepoint/v3" xmlns:ns2="b70ac034-5ff6-4be4-b0a4-8fbdb55097d0" targetNamespace="http://schemas.microsoft.com/office/2006/metadata/properties" ma:root="true" ma:fieldsID="3d952424cc899e98d720b6dcd820999f" ns1:_="" ns2:_="">
    <xsd:import namespace="http://schemas.microsoft.com/sharepoint/v3"/>
    <xsd:import namespace="b70ac034-5ff6-4be4-b0a4-8fbdb55097d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0ac034-5ff6-4be4-b0a4-8fbdb55097d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C715A-38CD-476E-AC9A-B5530C7B1C59}">
  <ds:schemaRefs>
    <ds:schemaRef ds:uri="http://schemas.microsoft.com/office/2006/metadata/properties"/>
    <ds:schemaRef ds:uri="http://schemas.microsoft.com/office/infopath/2007/PartnerControls"/>
    <ds:schemaRef ds:uri="039d2c4c-8018-4fb6-8989-76d24f9fcc31"/>
    <ds:schemaRef ds:uri="fa825b94-7123-4f29-b927-9521b5c87216"/>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1453F6F2-044A-4D5C-A5E5-A8AE072711FD}">
  <ds:schemaRefs>
    <ds:schemaRef ds:uri="http://schemas.microsoft.com/sharepoint/v3/contenttype/forms"/>
  </ds:schemaRefs>
</ds:datastoreItem>
</file>

<file path=customXml/itemProps3.xml><?xml version="1.0" encoding="utf-8"?>
<ds:datastoreItem xmlns:ds="http://schemas.openxmlformats.org/officeDocument/2006/customXml" ds:itemID="{8A0F40DA-0ADD-4876-85A4-7A85A2331B09}"/>
</file>

<file path=docProps/app.xml><?xml version="1.0" encoding="utf-8"?>
<Properties xmlns="http://schemas.openxmlformats.org/officeDocument/2006/extended-properties" xmlns:vt="http://schemas.openxmlformats.org/officeDocument/2006/docPropsVTypes">
  <TotalTime>0</TotalTime>
  <Words>2187</Words>
  <Application>Microsoft Office PowerPoint</Application>
  <PresentationFormat>On-screen Show (4:3)</PresentationFormat>
  <Paragraphs>232</Paragraphs>
  <Slides>40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Bold</vt:lpstr>
      <vt:lpstr>Trebuchet MS</vt:lpstr>
      <vt:lpstr>Wingdings 2</vt:lpstr>
      <vt:lpstr>CAIbaseTemplate2</vt:lpstr>
      <vt:lpstr>2024 Community Association Legislative and Advocacy Update 2024 Large Scale Managers Workshop September 13, 2024</vt:lpstr>
      <vt:lpstr>Overview</vt:lpstr>
      <vt:lpstr>Federal 2024 Legislative and Policy Update</vt:lpstr>
      <vt:lpstr>Overview of Federal Issues</vt:lpstr>
      <vt:lpstr>Corporate Transparency Act</vt:lpstr>
      <vt:lpstr>The Corporate Transparency Act Summary </vt:lpstr>
      <vt:lpstr>Who does the CTA apply to? = Domestic Reporting Companies </vt:lpstr>
      <vt:lpstr>CAI’s Corporate Transparency Act Legislative and Advocacy Efforts </vt:lpstr>
      <vt:lpstr>Judicial Efforts and Update by Stakeholders Federal Court Rules Corporate Transparency Act Unconstitutional </vt:lpstr>
      <vt:lpstr>PowerPoint Presentation</vt:lpstr>
      <vt:lpstr>Federal Trade Commission: Non-Compete Final Rule Update</vt:lpstr>
      <vt:lpstr>Federal Trade Commission’s Non-Compete Ban</vt:lpstr>
      <vt:lpstr>Disaster Assistance Fairness Act</vt:lpstr>
      <vt:lpstr>Disaster Assistance Fairness Act: Disaster Response and Recovery</vt:lpstr>
      <vt:lpstr>Support H.R. 3777 – Disaster Assistance Fairness Act and Act Now!</vt:lpstr>
      <vt:lpstr>Federal Communications Commission (FCC) “Bulk-Billing” Notice of Proposed Rulemaking</vt:lpstr>
      <vt:lpstr>FCC “Bulk-Billing”</vt:lpstr>
      <vt:lpstr>National Public Policy Update</vt:lpstr>
      <vt:lpstr>2024 National Public Policy Update  </vt:lpstr>
      <vt:lpstr>Board Member Education Public Policy Updates Approved by Board of Trustees June 2024</vt:lpstr>
      <vt:lpstr>Dispute Resolution Public Policy Being Reviewed by CAI Public Policy Task Force</vt:lpstr>
      <vt:lpstr>Foreclosure and Fining Public Policy Being reviewed by CAI Public Policy Task Force</vt:lpstr>
      <vt:lpstr>State 2024 Legislative and Policy Update</vt:lpstr>
      <vt:lpstr>2024 State Legislative Affairs</vt:lpstr>
      <vt:lpstr>Condominium Collapse Tragedy www.caionline.org/condosafety</vt:lpstr>
      <vt:lpstr>Reserve Study and Funding Laws and Legislation</vt:lpstr>
      <vt:lpstr>Building Inspections and Structural Integrity Laws and Legislation</vt:lpstr>
      <vt:lpstr>Solar Device Laws and Legislation</vt:lpstr>
      <vt:lpstr>Fining Authority and Foreclosure Ability Legislation</vt:lpstr>
      <vt:lpstr>Electric Vehicle Charging Station Laws and Legislation</vt:lpstr>
      <vt:lpstr>CAI National Advocacy Resources for Success and Engagement</vt:lpstr>
      <vt:lpstr>CAI Legislative Tracking and Policy Map</vt:lpstr>
      <vt:lpstr>Take Action Email and Text Campaigns</vt:lpstr>
      <vt:lpstr>Get Out The Vote – Share Voter Resources in Your Community this Election Year!</vt:lpstr>
      <vt:lpstr>PowerPoint Presentation</vt:lpstr>
      <vt:lpstr>PowerPoint Presentation</vt:lpstr>
      <vt:lpstr>Become a CAI Advocacy Ambassador TODAY!</vt:lpstr>
      <vt:lpstr>PowerPoint Presentation</vt:lpstr>
      <vt:lpstr>Stay in Touch with CAI’s Advocacy Efforts!</vt:lpstr>
      <vt:lpstr>2024 Community Association Legislative and Advocacy Update 2024 Large Scale Managers Workshop September 13,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2020-12-16T17:19:38Z</dcterms:created>
  <dcterms:modified xsi:type="dcterms:W3CDTF">2024-09-11T15:10:38Z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105000.000000000</vt:lpwstr>
  </property>
  <property fmtid="{D5CDD505-2E9C-101B-9397-08002B2CF9AE}" pid="3" name="ContentTypeId">
    <vt:lpwstr>0x010100116A39BC06FFDA459112B47A919423CE</vt:lpwstr>
  </property>
  <property fmtid="{D5CDD505-2E9C-101B-9397-08002B2CF9AE}" pid="4" name="MediaServiceImageTags">
    <vt:lpwstr/>
  </property>
</Properties>
</file>